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4"/>
  </p:sldMasterIdLst>
  <p:sldIdLst>
    <p:sldId id="256" r:id="rId5"/>
    <p:sldId id="257" r:id="rId6"/>
    <p:sldId id="267" r:id="rId7"/>
    <p:sldId id="258" r:id="rId8"/>
    <p:sldId id="259" r:id="rId9"/>
    <p:sldId id="260" r:id="rId10"/>
    <p:sldId id="261" r:id="rId11"/>
    <p:sldId id="262" r:id="rId12"/>
    <p:sldId id="263" r:id="rId13"/>
    <p:sldId id="264" r:id="rId14"/>
    <p:sldId id="265" r:id="rId15"/>
    <p:sldId id="266" r:id="rId16"/>
    <p:sldId id="268" r:id="rId17"/>
    <p:sldId id="269" r:id="rId18"/>
    <p:sldId id="270" r:id="rId19"/>
    <p:sldId id="271" r:id="rId20"/>
    <p:sldId id="272" r:id="rId21"/>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0" d="100"/>
          <a:sy n="80" d="100"/>
        </p:scale>
        <p:origin x="136"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dirty="0"/>
              <a:t>Click to edit Master title style</a:t>
            </a:r>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10/16/2020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‹nr.›</a:t>
            </a:fld>
            <a:endParaRPr lang="en-US" dirty="0"/>
          </a:p>
        </p:txBody>
      </p:sp>
    </p:spTree>
    <p:extLst>
      <p:ext uri="{BB962C8B-B14F-4D97-AF65-F5344CB8AC3E}">
        <p14:creationId xmlns:p14="http://schemas.microsoft.com/office/powerpoint/2010/main" val="448331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dirty="0"/>
              <a:t>Click to edit Master title style</a:t>
            </a:r>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8A87A34-81AB-432B-8DAE-1953F412C126}" type="datetimeFigureOut">
              <a:rPr lang="en-US" dirty="0"/>
              <a:t>10/16/2020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spTree>
    <p:extLst>
      <p:ext uri="{BB962C8B-B14F-4D97-AF65-F5344CB8AC3E}">
        <p14:creationId xmlns:p14="http://schemas.microsoft.com/office/powerpoint/2010/main" val="1832388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dirty="0"/>
              <a:t>Click to edit Master title style</a:t>
            </a:r>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10/16/2020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‹nr.›</a:t>
            </a:fld>
            <a:endParaRPr lang="en-US" dirty="0"/>
          </a:p>
        </p:txBody>
      </p:sp>
    </p:spTree>
    <p:extLst>
      <p:ext uri="{BB962C8B-B14F-4D97-AF65-F5344CB8AC3E}">
        <p14:creationId xmlns:p14="http://schemas.microsoft.com/office/powerpoint/2010/main" val="748678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dirty="0"/>
              <a:t>Click to edit Master title style</a:t>
            </a:r>
          </a:p>
        </p:txBody>
      </p:sp>
      <p:sp>
        <p:nvSpPr>
          <p:cNvPr id="3" name="Content Placeholder 2"/>
          <p:cNvSpPr>
            <a:spLocks noGrp="1"/>
          </p:cNvSpPr>
          <p:nvPr>
            <p:ph idx="1"/>
          </p:nvPr>
        </p:nvSpPr>
        <p:spPr>
          <a:xfrm>
            <a:off x="5118447" y="803186"/>
            <a:ext cx="6281873" cy="5248622"/>
          </a:xfrm>
        </p:spPr>
        <p:txBody>
          <a:bodyPr anchor="ct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8A87A34-81AB-432B-8DAE-1953F412C126}" type="datetimeFigureOut">
              <a:rPr lang="en-US" dirty="0"/>
              <a:t>10/16/2020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spTree>
    <p:extLst>
      <p:ext uri="{BB962C8B-B14F-4D97-AF65-F5344CB8AC3E}">
        <p14:creationId xmlns:p14="http://schemas.microsoft.com/office/powerpoint/2010/main" val="1163893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dirty="0"/>
              <a:t>Click to edit Master title style</a:t>
            </a:r>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10/16/2020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‹nr.›</a:t>
            </a:fld>
            <a:endParaRPr lang="en-US" dirty="0"/>
          </a:p>
        </p:txBody>
      </p:sp>
    </p:spTree>
    <p:extLst>
      <p:ext uri="{BB962C8B-B14F-4D97-AF65-F5344CB8AC3E}">
        <p14:creationId xmlns:p14="http://schemas.microsoft.com/office/powerpoint/2010/main" val="158079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dirty="0"/>
              <a:t>Click to edit Master title style</a:t>
            </a:r>
          </a:p>
        </p:txBody>
      </p:sp>
      <p:sp>
        <p:nvSpPr>
          <p:cNvPr id="3" name="Content Placeholder 2"/>
          <p:cNvSpPr>
            <a:spLocks noGrp="1"/>
          </p:cNvSpPr>
          <p:nvPr>
            <p:ph sz="half" idx="1"/>
          </p:nvPr>
        </p:nvSpPr>
        <p:spPr>
          <a:xfrm>
            <a:off x="5120878" y="803187"/>
            <a:ext cx="6269591" cy="238265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118447" y="3672162"/>
            <a:ext cx="6272022" cy="238358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10/16/2020</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‹nr.›</a:t>
            </a:fld>
            <a:endParaRPr lang="en-US" dirty="0"/>
          </a:p>
        </p:txBody>
      </p:sp>
    </p:spTree>
    <p:extLst>
      <p:ext uri="{BB962C8B-B14F-4D97-AF65-F5344CB8AC3E}">
        <p14:creationId xmlns:p14="http://schemas.microsoft.com/office/powerpoint/2010/main" val="4111160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dirty="0"/>
              <a:t>Click to edit Master title style</a:t>
            </a:r>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10/16/2020</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‹nr.›</a:t>
            </a:fld>
            <a:endParaRPr lang="en-US" dirty="0"/>
          </a:p>
        </p:txBody>
      </p:sp>
    </p:spTree>
    <p:extLst>
      <p:ext uri="{BB962C8B-B14F-4D97-AF65-F5344CB8AC3E}">
        <p14:creationId xmlns:p14="http://schemas.microsoft.com/office/powerpoint/2010/main" val="849629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48A87A34-81AB-432B-8DAE-1953F412C126}" type="datetimeFigureOut">
              <a:rPr lang="en-US" dirty="0"/>
              <a:t>10/16/2020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‹nr.›</a:t>
            </a:fld>
            <a:endParaRPr lang="en-US" dirty="0"/>
          </a:p>
        </p:txBody>
      </p:sp>
    </p:spTree>
    <p:extLst>
      <p:ext uri="{BB962C8B-B14F-4D97-AF65-F5344CB8AC3E}">
        <p14:creationId xmlns:p14="http://schemas.microsoft.com/office/powerpoint/2010/main" val="2986808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10/16/2020</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‹nr.›</a:t>
            </a:fld>
            <a:endParaRPr lang="en-US" dirty="0"/>
          </a:p>
        </p:txBody>
      </p:sp>
    </p:spTree>
    <p:extLst>
      <p:ext uri="{BB962C8B-B14F-4D97-AF65-F5344CB8AC3E}">
        <p14:creationId xmlns:p14="http://schemas.microsoft.com/office/powerpoint/2010/main" val="2201061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dirty="0"/>
              <a:t>Click to edit Master title style</a:t>
            </a:r>
          </a:p>
        </p:txBody>
      </p:sp>
      <p:sp>
        <p:nvSpPr>
          <p:cNvPr id="3" name="Content Placeholder 2"/>
          <p:cNvSpPr>
            <a:spLocks noGrp="1"/>
          </p:cNvSpPr>
          <p:nvPr>
            <p:ph idx="1"/>
          </p:nvPr>
        </p:nvSpPr>
        <p:spPr>
          <a:xfrm>
            <a:off x="5109983" y="802809"/>
            <a:ext cx="6275035" cy="5249940"/>
          </a:xfrm>
        </p:spPr>
        <p:txBody>
          <a:bodyPr anchor="ct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spTree>
    <p:extLst>
      <p:ext uri="{BB962C8B-B14F-4D97-AF65-F5344CB8AC3E}">
        <p14:creationId xmlns:p14="http://schemas.microsoft.com/office/powerpoint/2010/main" val="1004708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dirty="0"/>
              <a:t>Click to edit Master title style</a:t>
            </a:r>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10/16/2020</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‹nr.›</a:t>
            </a:fld>
            <a:endParaRPr lang="en-US" dirty="0"/>
          </a:p>
        </p:txBody>
      </p:sp>
    </p:spTree>
    <p:extLst>
      <p:ext uri="{BB962C8B-B14F-4D97-AF65-F5344CB8AC3E}">
        <p14:creationId xmlns:p14="http://schemas.microsoft.com/office/powerpoint/2010/main" val="3707067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dirty="0"/>
              <a:t>Click to edit Master title style</a:t>
            </a:r>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10/16/2020</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‹nr.›</a:t>
            </a:fld>
            <a:endParaRPr lang="en-US" dirty="0"/>
          </a:p>
        </p:txBody>
      </p:sp>
    </p:spTree>
    <p:extLst>
      <p:ext uri="{BB962C8B-B14F-4D97-AF65-F5344CB8AC3E}">
        <p14:creationId xmlns:p14="http://schemas.microsoft.com/office/powerpoint/2010/main" val="3920059004"/>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youtube.com/watch?v=VKe84eUcD6c" TargetMode="Externa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digitaal.boomonderwijs.nl/bbo/books/67824/2018-14e5def9-c533-4c93-b8da-831fac6c0276--Theorie-Paragraaf-5.xml#sec2-1"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2222388" y="1214124"/>
            <a:ext cx="5760719" cy="4747805"/>
          </a:xfrm>
        </p:spPr>
        <p:txBody>
          <a:bodyPr anchor="ctr">
            <a:normAutofit/>
          </a:bodyPr>
          <a:lstStyle/>
          <a:p>
            <a:pPr algn="l"/>
            <a:r>
              <a:rPr lang="de-DE" sz="6600" dirty="0">
                <a:solidFill>
                  <a:srgbClr val="000000"/>
                </a:solidFill>
                <a:cs typeface="Calibri Light"/>
              </a:rPr>
              <a:t>EXPRESSIEF TALENT</a:t>
            </a:r>
            <a:br>
              <a:rPr lang="de-DE" sz="6600" dirty="0">
                <a:solidFill>
                  <a:srgbClr val="000000"/>
                </a:solidFill>
                <a:cs typeface="Calibri Light"/>
              </a:rPr>
            </a:br>
            <a:endParaRPr lang="de-DE" sz="6600" dirty="0">
              <a:solidFill>
                <a:srgbClr val="000000"/>
              </a:solidFill>
            </a:endParaRPr>
          </a:p>
        </p:txBody>
      </p:sp>
      <p:sp>
        <p:nvSpPr>
          <p:cNvPr id="3" name="Ondertitel 2"/>
          <p:cNvSpPr>
            <a:spLocks noGrp="1"/>
          </p:cNvSpPr>
          <p:nvPr>
            <p:ph type="subTitle" idx="1"/>
          </p:nvPr>
        </p:nvSpPr>
        <p:spPr>
          <a:xfrm>
            <a:off x="8342357" y="1638300"/>
            <a:ext cx="3330531" cy="3581400"/>
          </a:xfrm>
        </p:spPr>
        <p:txBody>
          <a:bodyPr vert="horz" lIns="91440" tIns="45720" rIns="91440" bIns="45720" rtlCol="0" anchor="ctr">
            <a:normAutofit/>
          </a:bodyPr>
          <a:lstStyle/>
          <a:p>
            <a:pPr algn="l"/>
            <a:r>
              <a:rPr lang="de-DE" sz="3200">
                <a:solidFill>
                  <a:srgbClr val="FFFFFF"/>
                </a:solidFill>
                <a:cs typeface="Calibri"/>
              </a:rPr>
              <a:t>Module B</a:t>
            </a:r>
          </a:p>
        </p:txBody>
      </p:sp>
    </p:spTree>
    <p:extLst>
      <p:ext uri="{BB962C8B-B14F-4D97-AF65-F5344CB8AC3E}">
        <p14:creationId xmlns:p14="http://schemas.microsoft.com/office/powerpoint/2010/main" val="3351439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1BF591-A297-40B5-B05B-43465504DD5D}"/>
              </a:ext>
            </a:extLst>
          </p:cNvPr>
          <p:cNvSpPr>
            <a:spLocks noGrp="1"/>
          </p:cNvSpPr>
          <p:nvPr>
            <p:ph type="title"/>
          </p:nvPr>
        </p:nvSpPr>
        <p:spPr>
          <a:xfrm>
            <a:off x="640079" y="2053641"/>
            <a:ext cx="3669161" cy="2760098"/>
          </a:xfrm>
        </p:spPr>
        <p:txBody>
          <a:bodyPr>
            <a:normAutofit/>
          </a:bodyPr>
          <a:lstStyle/>
          <a:p>
            <a:r>
              <a:rPr lang="nl-NL" sz="3100">
                <a:solidFill>
                  <a:srgbClr val="FFFFFF"/>
                </a:solidFill>
              </a:rPr>
              <a:t>Hoofstuk 14</a:t>
            </a:r>
            <a:br>
              <a:rPr lang="nl-NL" sz="3100">
                <a:solidFill>
                  <a:srgbClr val="FFFFFF"/>
                </a:solidFill>
              </a:rPr>
            </a:br>
            <a:r>
              <a:rPr lang="nl-NL" sz="3100">
                <a:solidFill>
                  <a:srgbClr val="FFFFFF"/>
                </a:solidFill>
              </a:rPr>
              <a:t>Interventietechnieken</a:t>
            </a:r>
          </a:p>
        </p:txBody>
      </p:sp>
      <p:sp>
        <p:nvSpPr>
          <p:cNvPr id="3" name="Tijdelijke aanduiding voor inhoud 2">
            <a:extLst>
              <a:ext uri="{FF2B5EF4-FFF2-40B4-BE49-F238E27FC236}">
                <a16:creationId xmlns:a16="http://schemas.microsoft.com/office/drawing/2014/main" id="{2ACF6812-DBE9-41E8-B8DA-6432BE4DE650}"/>
              </a:ext>
            </a:extLst>
          </p:cNvPr>
          <p:cNvSpPr>
            <a:spLocks noGrp="1"/>
          </p:cNvSpPr>
          <p:nvPr>
            <p:ph idx="1"/>
          </p:nvPr>
        </p:nvSpPr>
        <p:spPr>
          <a:xfrm>
            <a:off x="5067947" y="405516"/>
            <a:ext cx="6101426" cy="5900310"/>
          </a:xfrm>
        </p:spPr>
        <p:txBody>
          <a:bodyPr anchor="ctr">
            <a:normAutofit fontScale="92500" lnSpcReduction="10000"/>
          </a:bodyPr>
          <a:lstStyle/>
          <a:p>
            <a:pPr marL="0" indent="0">
              <a:buNone/>
            </a:pPr>
            <a:r>
              <a:rPr lang="nl-NL" sz="2000" b="1" dirty="0">
                <a:solidFill>
                  <a:srgbClr val="000000"/>
                </a:solidFill>
              </a:rPr>
              <a:t>Interventies</a:t>
            </a:r>
          </a:p>
          <a:p>
            <a:pPr marL="0" indent="0">
              <a:buNone/>
            </a:pPr>
            <a:r>
              <a:rPr lang="nl-NL" sz="1800" dirty="0">
                <a:solidFill>
                  <a:srgbClr val="000000"/>
                </a:solidFill>
              </a:rPr>
              <a:t>Doel + doelgroep interventie</a:t>
            </a:r>
          </a:p>
          <a:p>
            <a:pPr marL="0" indent="0">
              <a:buNone/>
            </a:pPr>
            <a:r>
              <a:rPr lang="nl-NL" sz="1800" dirty="0">
                <a:solidFill>
                  <a:srgbClr val="000000"/>
                </a:solidFill>
              </a:rPr>
              <a:t>Klein of groot</a:t>
            </a:r>
          </a:p>
          <a:p>
            <a:pPr marL="0" indent="0">
              <a:buNone/>
            </a:pPr>
            <a:r>
              <a:rPr lang="nl-NL" sz="1800" dirty="0">
                <a:solidFill>
                  <a:srgbClr val="000000"/>
                </a:solidFill>
              </a:rPr>
              <a:t>Werkzame factoren</a:t>
            </a:r>
          </a:p>
          <a:p>
            <a:pPr marL="0" indent="0">
              <a:buNone/>
            </a:pPr>
            <a:r>
              <a:rPr lang="nl-NL" sz="1800" dirty="0">
                <a:solidFill>
                  <a:srgbClr val="000000"/>
                </a:solidFill>
              </a:rPr>
              <a:t>Preventieve interventies </a:t>
            </a:r>
          </a:p>
          <a:p>
            <a:pPr marL="0" indent="0">
              <a:buNone/>
            </a:pPr>
            <a:endParaRPr lang="nl-NL" sz="2000" dirty="0">
              <a:solidFill>
                <a:srgbClr val="000000"/>
              </a:solidFill>
            </a:endParaRPr>
          </a:p>
          <a:p>
            <a:pPr marL="0" indent="0">
              <a:buNone/>
            </a:pPr>
            <a:r>
              <a:rPr lang="nl-NL" sz="2000" b="1" dirty="0">
                <a:solidFill>
                  <a:srgbClr val="000000"/>
                </a:solidFill>
              </a:rPr>
              <a:t>Toepassen van interventies op vijf niveaus</a:t>
            </a:r>
          </a:p>
          <a:p>
            <a:pPr marL="0" indent="0">
              <a:buNone/>
            </a:pPr>
            <a:r>
              <a:rPr lang="nl-NL" sz="1800" dirty="0">
                <a:solidFill>
                  <a:srgbClr val="000000"/>
                </a:solidFill>
              </a:rPr>
              <a:t>Inhoud, procedure, interactie, context en bestaansniveau</a:t>
            </a:r>
          </a:p>
          <a:p>
            <a:pPr marL="0" indent="0">
              <a:buNone/>
            </a:pPr>
            <a:endParaRPr lang="nl-NL" sz="1700" dirty="0">
              <a:solidFill>
                <a:srgbClr val="000000"/>
              </a:solidFill>
            </a:endParaRPr>
          </a:p>
          <a:p>
            <a:pPr marL="0" indent="0">
              <a:buNone/>
            </a:pPr>
            <a:r>
              <a:rPr lang="nl-NL" sz="2000" b="1" dirty="0">
                <a:solidFill>
                  <a:srgbClr val="000000"/>
                </a:solidFill>
              </a:rPr>
              <a:t>Interventies op microniveau</a:t>
            </a:r>
          </a:p>
          <a:p>
            <a:pPr marL="0" indent="0">
              <a:buNone/>
            </a:pPr>
            <a:r>
              <a:rPr lang="nl-NL" sz="1800" dirty="0">
                <a:solidFill>
                  <a:srgbClr val="000000"/>
                </a:solidFill>
              </a:rPr>
              <a:t>Directief: sturen en openbreken</a:t>
            </a:r>
          </a:p>
          <a:p>
            <a:pPr marL="0" indent="0">
              <a:buNone/>
            </a:pPr>
            <a:r>
              <a:rPr lang="nl-NL" sz="1800" dirty="0">
                <a:solidFill>
                  <a:srgbClr val="000000"/>
                </a:solidFill>
              </a:rPr>
              <a:t>Non directief: iemand stil laten staan bij zichzelf</a:t>
            </a:r>
          </a:p>
          <a:p>
            <a:pPr marL="0" indent="0">
              <a:buNone/>
            </a:pPr>
            <a:r>
              <a:rPr lang="nl-NL" sz="1800" dirty="0">
                <a:solidFill>
                  <a:srgbClr val="000000"/>
                </a:solidFill>
              </a:rPr>
              <a:t>Belangrijke non directieve interventies</a:t>
            </a:r>
          </a:p>
          <a:p>
            <a:pPr marL="0" indent="0">
              <a:buNone/>
            </a:pPr>
            <a:r>
              <a:rPr lang="nl-NL" sz="1800" dirty="0">
                <a:solidFill>
                  <a:srgbClr val="000000"/>
                </a:solidFill>
              </a:rPr>
              <a:t>Parafraseren </a:t>
            </a:r>
          </a:p>
          <a:p>
            <a:pPr marL="0" indent="0">
              <a:buNone/>
            </a:pPr>
            <a:endParaRPr lang="nl-NL" sz="1700" b="1" dirty="0">
              <a:solidFill>
                <a:srgbClr val="000000"/>
              </a:solidFill>
            </a:endParaRPr>
          </a:p>
        </p:txBody>
      </p:sp>
    </p:spTree>
    <p:extLst>
      <p:ext uri="{BB962C8B-B14F-4D97-AF65-F5344CB8AC3E}">
        <p14:creationId xmlns:p14="http://schemas.microsoft.com/office/powerpoint/2010/main" val="574466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DC7D82-5751-4C22-A2A0-87956B2AE99E}"/>
              </a:ext>
            </a:extLst>
          </p:cNvPr>
          <p:cNvSpPr>
            <a:spLocks noGrp="1"/>
          </p:cNvSpPr>
          <p:nvPr>
            <p:ph type="title"/>
          </p:nvPr>
        </p:nvSpPr>
        <p:spPr>
          <a:xfrm>
            <a:off x="640079" y="2053641"/>
            <a:ext cx="3669161" cy="2760098"/>
          </a:xfrm>
        </p:spPr>
        <p:txBody>
          <a:bodyPr>
            <a:normAutofit/>
          </a:bodyPr>
          <a:lstStyle/>
          <a:p>
            <a:r>
              <a:rPr lang="nl-NL" dirty="0">
                <a:solidFill>
                  <a:srgbClr val="FFFFFF"/>
                </a:solidFill>
              </a:rPr>
              <a:t>Hoofstuk 14</a:t>
            </a:r>
            <a:br>
              <a:rPr lang="nl-NL" dirty="0">
                <a:solidFill>
                  <a:srgbClr val="FFFFFF"/>
                </a:solidFill>
              </a:rPr>
            </a:br>
            <a:r>
              <a:rPr lang="nl-NL" sz="2800" dirty="0">
                <a:solidFill>
                  <a:srgbClr val="FFFFFF"/>
                </a:solidFill>
              </a:rPr>
              <a:t>Interventietechnieken</a:t>
            </a:r>
            <a:endParaRPr lang="nl-NL" dirty="0">
              <a:solidFill>
                <a:srgbClr val="FFFFFF"/>
              </a:solidFill>
            </a:endParaRPr>
          </a:p>
        </p:txBody>
      </p:sp>
      <p:sp>
        <p:nvSpPr>
          <p:cNvPr id="3" name="Tijdelijke aanduiding voor inhoud 2">
            <a:extLst>
              <a:ext uri="{FF2B5EF4-FFF2-40B4-BE49-F238E27FC236}">
                <a16:creationId xmlns:a16="http://schemas.microsoft.com/office/drawing/2014/main" id="{862B6AFE-2D7E-4804-BEB7-4C36BA40DE19}"/>
              </a:ext>
            </a:extLst>
          </p:cNvPr>
          <p:cNvSpPr>
            <a:spLocks noGrp="1"/>
          </p:cNvSpPr>
          <p:nvPr>
            <p:ph idx="1"/>
          </p:nvPr>
        </p:nvSpPr>
        <p:spPr>
          <a:xfrm>
            <a:off x="6090574" y="801866"/>
            <a:ext cx="5306084" cy="5230634"/>
          </a:xfrm>
        </p:spPr>
        <p:txBody>
          <a:bodyPr anchor="ctr">
            <a:normAutofit/>
          </a:bodyPr>
          <a:lstStyle/>
          <a:p>
            <a:pPr marL="0" indent="0">
              <a:buNone/>
            </a:pPr>
            <a:r>
              <a:rPr lang="nl-NL" sz="2000" b="1" dirty="0">
                <a:solidFill>
                  <a:srgbClr val="000000"/>
                </a:solidFill>
              </a:rPr>
              <a:t>Interventies op macroniveau </a:t>
            </a:r>
          </a:p>
          <a:p>
            <a:pPr marL="0" indent="0">
              <a:buNone/>
            </a:pPr>
            <a:r>
              <a:rPr lang="nl-NL" sz="1800" dirty="0">
                <a:solidFill>
                  <a:srgbClr val="000000"/>
                </a:solidFill>
              </a:rPr>
              <a:t>Samenleven en wonen</a:t>
            </a:r>
          </a:p>
          <a:p>
            <a:pPr marL="0" indent="0">
              <a:buNone/>
            </a:pPr>
            <a:r>
              <a:rPr lang="nl-NL" sz="1800" dirty="0">
                <a:solidFill>
                  <a:srgbClr val="000000"/>
                </a:solidFill>
              </a:rPr>
              <a:t>Leren en werken</a:t>
            </a:r>
          </a:p>
          <a:p>
            <a:pPr marL="0" indent="0">
              <a:buNone/>
            </a:pPr>
            <a:r>
              <a:rPr lang="nl-NL" sz="1800" dirty="0">
                <a:solidFill>
                  <a:srgbClr val="000000"/>
                </a:solidFill>
              </a:rPr>
              <a:t>Regelgeving en geldzaken</a:t>
            </a:r>
          </a:p>
          <a:p>
            <a:pPr marL="0" indent="0">
              <a:buNone/>
            </a:pPr>
            <a:r>
              <a:rPr lang="nl-NL" sz="1800" dirty="0">
                <a:solidFill>
                  <a:srgbClr val="000000"/>
                </a:solidFill>
              </a:rPr>
              <a:t>Opvoeding en ontwikkeling</a:t>
            </a:r>
          </a:p>
          <a:p>
            <a:pPr marL="0" indent="0">
              <a:buNone/>
            </a:pPr>
            <a:r>
              <a:rPr lang="nl-NL" sz="1800" dirty="0">
                <a:solidFill>
                  <a:srgbClr val="000000"/>
                </a:solidFill>
              </a:rPr>
              <a:t>Ondersteunen van de sociale omgeving</a:t>
            </a:r>
          </a:p>
          <a:p>
            <a:pPr marL="0" indent="0">
              <a:buNone/>
            </a:pPr>
            <a:endParaRPr lang="nl-NL" sz="2000" dirty="0">
              <a:solidFill>
                <a:srgbClr val="000000"/>
              </a:solidFill>
            </a:endParaRPr>
          </a:p>
          <a:p>
            <a:pPr marL="0" indent="0">
              <a:buNone/>
            </a:pPr>
            <a:r>
              <a:rPr lang="nl-NL" sz="2000" b="1" dirty="0">
                <a:solidFill>
                  <a:srgbClr val="000000"/>
                </a:solidFill>
              </a:rPr>
              <a:t>Provocatieve interventies</a:t>
            </a:r>
          </a:p>
          <a:p>
            <a:pPr marL="0" indent="0">
              <a:buNone/>
            </a:pPr>
            <a:r>
              <a:rPr lang="nl-NL" sz="1800" dirty="0">
                <a:solidFill>
                  <a:srgbClr val="000000"/>
                </a:solidFill>
              </a:rPr>
              <a:t>Inzetten van provocatieve interventies</a:t>
            </a:r>
          </a:p>
          <a:p>
            <a:pPr marL="0" indent="0">
              <a:buNone/>
            </a:pPr>
            <a:r>
              <a:rPr lang="nl-NL" sz="1800" dirty="0">
                <a:solidFill>
                  <a:srgbClr val="000000"/>
                </a:solidFill>
              </a:rPr>
              <a:t>Provocatieve technieken</a:t>
            </a:r>
          </a:p>
          <a:p>
            <a:pPr marL="0" indent="0">
              <a:buNone/>
            </a:pPr>
            <a:r>
              <a:rPr lang="nl-NL" sz="1800" dirty="0">
                <a:solidFill>
                  <a:srgbClr val="000000"/>
                </a:solidFill>
              </a:rPr>
              <a:t>De rol van de begeleider </a:t>
            </a:r>
            <a:endParaRPr lang="nl-NL" sz="1600" dirty="0">
              <a:solidFill>
                <a:srgbClr val="000000"/>
              </a:solidFill>
            </a:endParaRPr>
          </a:p>
        </p:txBody>
      </p:sp>
    </p:spTree>
    <p:extLst>
      <p:ext uri="{BB962C8B-B14F-4D97-AF65-F5344CB8AC3E}">
        <p14:creationId xmlns:p14="http://schemas.microsoft.com/office/powerpoint/2010/main" val="27882983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5028FA-7E31-4440-B278-F8836A921E9D}"/>
              </a:ext>
            </a:extLst>
          </p:cNvPr>
          <p:cNvSpPr>
            <a:spLocks noGrp="1"/>
          </p:cNvSpPr>
          <p:nvPr>
            <p:ph type="title"/>
          </p:nvPr>
        </p:nvSpPr>
        <p:spPr>
          <a:xfrm>
            <a:off x="624176" y="3135851"/>
            <a:ext cx="4169877" cy="2595490"/>
          </a:xfrm>
        </p:spPr>
        <p:txBody>
          <a:bodyPr vert="horz" lIns="91440" tIns="45720" rIns="91440" bIns="45720" rtlCol="0" anchor="ctr">
            <a:normAutofit fontScale="90000"/>
          </a:bodyPr>
          <a:lstStyle/>
          <a:p>
            <a:r>
              <a:rPr lang="en-US" sz="6600" b="1" kern="1200" dirty="0" err="1">
                <a:solidFill>
                  <a:srgbClr val="000000"/>
                </a:solidFill>
                <a:latin typeface="Agency FB" panose="020B0503020202020204" pitchFamily="34" charset="0"/>
              </a:rPr>
              <a:t>Creatieve</a:t>
            </a:r>
            <a:r>
              <a:rPr lang="en-US" sz="6600" b="1" kern="1200" dirty="0">
                <a:solidFill>
                  <a:srgbClr val="000000"/>
                </a:solidFill>
                <a:latin typeface="Agency FB" panose="020B0503020202020204" pitchFamily="34" charset="0"/>
              </a:rPr>
              <a:t> </a:t>
            </a:r>
            <a:r>
              <a:rPr lang="en-US" sz="6600" b="1" kern="1200" dirty="0" err="1">
                <a:solidFill>
                  <a:srgbClr val="000000"/>
                </a:solidFill>
                <a:latin typeface="Agency FB" panose="020B0503020202020204" pitchFamily="34" charset="0"/>
              </a:rPr>
              <a:t>opdracht</a:t>
            </a:r>
            <a:r>
              <a:rPr lang="en-US" sz="6600" b="1" dirty="0">
                <a:solidFill>
                  <a:srgbClr val="000000"/>
                </a:solidFill>
                <a:latin typeface="Agency FB" panose="020B0503020202020204" pitchFamily="34" charset="0"/>
              </a:rPr>
              <a:t> :</a:t>
            </a:r>
            <a:br>
              <a:rPr lang="en-US" sz="6600" b="1" dirty="0">
                <a:cs typeface="Calibri Light"/>
              </a:rPr>
            </a:br>
            <a:br>
              <a:rPr lang="en-US" dirty="0"/>
            </a:br>
            <a:r>
              <a:rPr lang="en-US" sz="6600" b="1" dirty="0">
                <a:solidFill>
                  <a:srgbClr val="000000"/>
                </a:solidFill>
                <a:cs typeface="Calibri Light"/>
              </a:rPr>
              <a:t>ANIMATIE</a:t>
            </a:r>
            <a:br>
              <a:rPr lang="en-US" sz="6600" b="1" dirty="0">
                <a:solidFill>
                  <a:srgbClr val="000000"/>
                </a:solidFill>
              </a:rPr>
            </a:br>
            <a:endParaRPr lang="en-US" sz="6600" b="1" kern="1200" dirty="0">
              <a:solidFill>
                <a:srgbClr val="000000"/>
              </a:solidFill>
              <a:latin typeface="+mj-lt"/>
              <a:cs typeface="Calibri Light"/>
            </a:endParaRPr>
          </a:p>
        </p:txBody>
      </p:sp>
    </p:spTree>
    <p:extLst>
      <p:ext uri="{BB962C8B-B14F-4D97-AF65-F5344CB8AC3E}">
        <p14:creationId xmlns:p14="http://schemas.microsoft.com/office/powerpoint/2010/main" val="26010489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B1CABE-C7AF-4246-B86F-0F347343AD27}"/>
              </a:ext>
            </a:extLst>
          </p:cNvPr>
          <p:cNvSpPr>
            <a:spLocks noGrp="1"/>
          </p:cNvSpPr>
          <p:nvPr>
            <p:ph type="title"/>
          </p:nvPr>
        </p:nvSpPr>
        <p:spPr>
          <a:xfrm>
            <a:off x="3179053" y="3527559"/>
            <a:ext cx="5837826" cy="2565791"/>
          </a:xfrm>
        </p:spPr>
        <p:txBody>
          <a:bodyPr vert="horz" lIns="91440" tIns="45720" rIns="91440" bIns="45720" rtlCol="0" anchor="b">
            <a:normAutofit fontScale="90000"/>
          </a:bodyPr>
          <a:lstStyle/>
          <a:p>
            <a:r>
              <a:rPr lang="en-US" sz="4900" dirty="0">
                <a:solidFill>
                  <a:srgbClr val="FFFFFF"/>
                </a:solidFill>
                <a:cs typeface="Calibri Light"/>
              </a:rPr>
              <a:t>Je </a:t>
            </a:r>
            <a:r>
              <a:rPr lang="en-US" sz="4900" dirty="0" err="1">
                <a:solidFill>
                  <a:srgbClr val="FFFFFF"/>
                </a:solidFill>
                <a:cs typeface="Calibri Light"/>
              </a:rPr>
              <a:t>gaat</a:t>
            </a:r>
            <a:r>
              <a:rPr lang="en-US" sz="4900" dirty="0">
                <a:solidFill>
                  <a:srgbClr val="FFFFFF"/>
                </a:solidFill>
                <a:cs typeface="Calibri Light"/>
              </a:rPr>
              <a:t> je </a:t>
            </a:r>
            <a:r>
              <a:rPr lang="en-US" sz="4900" dirty="0" err="1">
                <a:solidFill>
                  <a:srgbClr val="FFFFFF"/>
                </a:solidFill>
                <a:cs typeface="Calibri Light"/>
              </a:rPr>
              <a:t>verdiepen</a:t>
            </a:r>
            <a:r>
              <a:rPr lang="en-US" sz="4900" dirty="0">
                <a:solidFill>
                  <a:srgbClr val="FFFFFF"/>
                </a:solidFill>
                <a:cs typeface="Calibri Light"/>
              </a:rPr>
              <a:t> in het </a:t>
            </a:r>
            <a:r>
              <a:rPr lang="en-US" sz="4900" dirty="0" err="1">
                <a:solidFill>
                  <a:srgbClr val="FFFFFF"/>
                </a:solidFill>
                <a:cs typeface="Calibri Light"/>
              </a:rPr>
              <a:t>fenomeen</a:t>
            </a:r>
            <a:r>
              <a:rPr lang="en-US" sz="4900" dirty="0">
                <a:solidFill>
                  <a:srgbClr val="FFFFFF"/>
                </a:solidFill>
                <a:cs typeface="Calibri Light"/>
              </a:rPr>
              <a:t> </a:t>
            </a:r>
            <a:r>
              <a:rPr lang="en-US" sz="4900" u="sng" dirty="0" err="1">
                <a:solidFill>
                  <a:srgbClr val="FFFFFF"/>
                </a:solidFill>
                <a:cs typeface="Calibri Light"/>
              </a:rPr>
              <a:t>animatie</a:t>
            </a:r>
            <a:r>
              <a:rPr lang="en-US" sz="4900" u="sng" dirty="0">
                <a:solidFill>
                  <a:srgbClr val="FFFFFF"/>
                </a:solidFill>
                <a:cs typeface="Calibri Light"/>
              </a:rPr>
              <a:t>/</a:t>
            </a:r>
            <a:r>
              <a:rPr lang="en-US" sz="4900" u="sng" dirty="0" err="1">
                <a:solidFill>
                  <a:srgbClr val="FFFFFF"/>
                </a:solidFill>
                <a:cs typeface="Calibri Light"/>
              </a:rPr>
              <a:t>stopmotion</a:t>
            </a:r>
            <a:r>
              <a:rPr lang="en-US" sz="4900" u="sng" dirty="0">
                <a:solidFill>
                  <a:srgbClr val="FFFFFF"/>
                </a:solidFill>
                <a:cs typeface="Calibri Light"/>
              </a:rPr>
              <a:t> </a:t>
            </a:r>
            <a:br>
              <a:rPr lang="en-US" sz="4900" dirty="0">
                <a:solidFill>
                  <a:srgbClr val="FFFFFF"/>
                </a:solidFill>
                <a:cs typeface="Calibri Light"/>
              </a:rPr>
            </a:br>
            <a:br>
              <a:rPr lang="en-US" sz="4900" dirty="0">
                <a:solidFill>
                  <a:srgbClr val="FFFFFF"/>
                </a:solidFill>
                <a:cs typeface="Calibri Light"/>
              </a:rPr>
            </a:br>
            <a:r>
              <a:rPr lang="en-US" sz="4900" dirty="0">
                <a:solidFill>
                  <a:srgbClr val="FFFFFF"/>
                </a:solidFill>
                <a:cs typeface="Calibri Light"/>
              </a:rPr>
              <a:t>om </a:t>
            </a:r>
            <a:r>
              <a:rPr lang="en-US" sz="4900" dirty="0" err="1">
                <a:solidFill>
                  <a:srgbClr val="FFFFFF"/>
                </a:solidFill>
                <a:cs typeface="Calibri Light"/>
              </a:rPr>
              <a:t>uitdelijk</a:t>
            </a:r>
            <a:r>
              <a:rPr lang="en-US" sz="4900" dirty="0">
                <a:solidFill>
                  <a:srgbClr val="FFFFFF"/>
                </a:solidFill>
                <a:cs typeface="Calibri Light"/>
              </a:rPr>
              <a:t> </a:t>
            </a:r>
            <a:r>
              <a:rPr lang="en-US" sz="4900" dirty="0" err="1">
                <a:solidFill>
                  <a:srgbClr val="FFFFFF"/>
                </a:solidFill>
                <a:cs typeface="Calibri Light"/>
              </a:rPr>
              <a:t>zelf</a:t>
            </a:r>
            <a:r>
              <a:rPr lang="en-US" sz="4900" dirty="0">
                <a:solidFill>
                  <a:srgbClr val="FFFFFF"/>
                </a:solidFill>
                <a:cs typeface="Calibri Light"/>
              </a:rPr>
              <a:t> </a:t>
            </a:r>
            <a:r>
              <a:rPr lang="en-US" sz="4900" dirty="0" err="1">
                <a:solidFill>
                  <a:srgbClr val="FFFFFF"/>
                </a:solidFill>
                <a:cs typeface="Calibri Light"/>
              </a:rPr>
              <a:t>een</a:t>
            </a:r>
            <a:r>
              <a:rPr lang="en-US" sz="4900" dirty="0">
                <a:solidFill>
                  <a:srgbClr val="FFFFFF"/>
                </a:solidFill>
                <a:cs typeface="Calibri Light"/>
              </a:rPr>
              <a:t> </a:t>
            </a:r>
            <a:r>
              <a:rPr lang="en-US" sz="4900" u="sng" dirty="0" err="1">
                <a:solidFill>
                  <a:srgbClr val="FFFFFF"/>
                </a:solidFill>
                <a:cs typeface="Calibri Light"/>
              </a:rPr>
              <a:t>animatie</a:t>
            </a:r>
            <a:r>
              <a:rPr lang="en-US" sz="4900" u="sng" dirty="0">
                <a:solidFill>
                  <a:srgbClr val="FFFFFF"/>
                </a:solidFill>
                <a:cs typeface="Calibri Light"/>
              </a:rPr>
              <a:t>/</a:t>
            </a:r>
            <a:r>
              <a:rPr lang="en-US" sz="4900" u="sng" dirty="0" err="1">
                <a:solidFill>
                  <a:srgbClr val="FFFFFF"/>
                </a:solidFill>
                <a:cs typeface="Calibri Light"/>
              </a:rPr>
              <a:t>stopmotion</a:t>
            </a:r>
            <a:r>
              <a:rPr lang="en-US" sz="4900" u="sng" dirty="0">
                <a:solidFill>
                  <a:srgbClr val="FFFFFF"/>
                </a:solidFill>
                <a:cs typeface="Calibri Light"/>
              </a:rPr>
              <a:t> </a:t>
            </a:r>
            <a:r>
              <a:rPr lang="en-US" sz="4900" dirty="0">
                <a:solidFill>
                  <a:srgbClr val="FFFFFF"/>
                </a:solidFill>
                <a:cs typeface="Calibri Light"/>
              </a:rPr>
              <a:t>film </a:t>
            </a:r>
            <a:r>
              <a:rPr lang="en-US" sz="4900" dirty="0" err="1">
                <a:solidFill>
                  <a:srgbClr val="FFFFFF"/>
                </a:solidFill>
                <a:cs typeface="Calibri Light"/>
              </a:rPr>
              <a:t>te</a:t>
            </a:r>
            <a:r>
              <a:rPr lang="en-US" sz="4900" dirty="0">
                <a:solidFill>
                  <a:srgbClr val="FFFFFF"/>
                </a:solidFill>
                <a:cs typeface="Calibri Light"/>
              </a:rPr>
              <a:t> </a:t>
            </a:r>
            <a:r>
              <a:rPr lang="en-US" sz="4900" dirty="0" err="1">
                <a:solidFill>
                  <a:srgbClr val="FFFFFF"/>
                </a:solidFill>
                <a:cs typeface="Calibri Light"/>
              </a:rPr>
              <a:t>kunnen</a:t>
            </a:r>
            <a:r>
              <a:rPr lang="en-US" sz="4900" dirty="0">
                <a:solidFill>
                  <a:srgbClr val="FFFFFF"/>
                </a:solidFill>
                <a:cs typeface="Calibri Light"/>
              </a:rPr>
              <a:t> </a:t>
            </a:r>
            <a:r>
              <a:rPr lang="en-US" sz="4900" dirty="0" err="1">
                <a:solidFill>
                  <a:srgbClr val="FFFFFF"/>
                </a:solidFill>
                <a:cs typeface="Calibri Light"/>
              </a:rPr>
              <a:t>maken</a:t>
            </a:r>
            <a:br>
              <a:rPr lang="en-US" sz="6000" dirty="0">
                <a:solidFill>
                  <a:srgbClr val="FFFFFF"/>
                </a:solidFill>
                <a:cs typeface="Calibri Light"/>
              </a:rPr>
            </a:br>
            <a:endParaRPr lang="en-US" sz="6000" kern="1200" dirty="0">
              <a:solidFill>
                <a:srgbClr val="FFFFFF"/>
              </a:solidFill>
              <a:latin typeface="+mj-lt"/>
              <a:ea typeface="+mj-ea"/>
              <a:cs typeface="+mj-cs"/>
            </a:endParaRPr>
          </a:p>
        </p:txBody>
      </p:sp>
    </p:spTree>
    <p:extLst>
      <p:ext uri="{BB962C8B-B14F-4D97-AF65-F5344CB8AC3E}">
        <p14:creationId xmlns:p14="http://schemas.microsoft.com/office/powerpoint/2010/main" val="20742249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5394B4-27AE-4230-AF96-5ED9F5FF198B}"/>
              </a:ext>
            </a:extLst>
          </p:cNvPr>
          <p:cNvSpPr>
            <a:spLocks noGrp="1"/>
          </p:cNvSpPr>
          <p:nvPr>
            <p:ph type="title"/>
          </p:nvPr>
        </p:nvSpPr>
        <p:spPr/>
        <p:txBody>
          <a:bodyPr/>
          <a:lstStyle/>
          <a:p>
            <a:r>
              <a:rPr lang="nl-NL" dirty="0">
                <a:cs typeface="Calibri Light"/>
              </a:rPr>
              <a:t>ANIMATIE</a:t>
            </a:r>
            <a:endParaRPr lang="nl-NL" dirty="0"/>
          </a:p>
        </p:txBody>
      </p:sp>
      <p:sp>
        <p:nvSpPr>
          <p:cNvPr id="3" name="Tijdelijke aanduiding voor tekst 2">
            <a:extLst>
              <a:ext uri="{FF2B5EF4-FFF2-40B4-BE49-F238E27FC236}">
                <a16:creationId xmlns:a16="http://schemas.microsoft.com/office/drawing/2014/main" id="{DBDFB4FE-8950-452C-BAA9-EEF6435BD648}"/>
              </a:ext>
            </a:extLst>
          </p:cNvPr>
          <p:cNvSpPr>
            <a:spLocks noGrp="1"/>
          </p:cNvSpPr>
          <p:nvPr>
            <p:ph type="body" idx="1"/>
          </p:nvPr>
        </p:nvSpPr>
        <p:spPr/>
        <p:txBody>
          <a:bodyPr/>
          <a:lstStyle/>
          <a:p>
            <a:r>
              <a:rPr lang="nl-NL" dirty="0">
                <a:cs typeface="Calibri"/>
              </a:rPr>
              <a:t>WAT IS ANIMATIE?</a:t>
            </a:r>
            <a:endParaRPr lang="nl-NL" dirty="0"/>
          </a:p>
        </p:txBody>
      </p:sp>
      <p:sp>
        <p:nvSpPr>
          <p:cNvPr id="4" name="Tijdelijke aanduiding voor inhoud 3">
            <a:extLst>
              <a:ext uri="{FF2B5EF4-FFF2-40B4-BE49-F238E27FC236}">
                <a16:creationId xmlns:a16="http://schemas.microsoft.com/office/drawing/2014/main" id="{CD5E83D8-EB4F-4554-9F26-56733C92E422}"/>
              </a:ext>
            </a:extLst>
          </p:cNvPr>
          <p:cNvSpPr>
            <a:spLocks noGrp="1"/>
          </p:cNvSpPr>
          <p:nvPr>
            <p:ph sz="half" idx="2"/>
          </p:nvPr>
        </p:nvSpPr>
        <p:spPr/>
        <p:txBody>
          <a:bodyPr vert="horz" lIns="91440" tIns="45720" rIns="91440" bIns="45720" rtlCol="0" anchor="t">
            <a:normAutofit/>
          </a:bodyPr>
          <a:lstStyle/>
          <a:p>
            <a:endParaRPr lang="nl-NL" dirty="0">
              <a:cs typeface="Calibri"/>
            </a:endParaRPr>
          </a:p>
          <a:p>
            <a:r>
              <a:rPr lang="nl-NL" dirty="0">
                <a:cs typeface="Calibri"/>
              </a:rPr>
              <a:t>Hoe wordt een animatie/stopmotion gemaakt?</a:t>
            </a:r>
          </a:p>
        </p:txBody>
      </p:sp>
      <p:sp>
        <p:nvSpPr>
          <p:cNvPr id="5" name="Tijdelijke aanduiding voor tekst 4">
            <a:extLst>
              <a:ext uri="{FF2B5EF4-FFF2-40B4-BE49-F238E27FC236}">
                <a16:creationId xmlns:a16="http://schemas.microsoft.com/office/drawing/2014/main" id="{68C472F3-D06E-4403-B8AE-258BBBB0DC23}"/>
              </a:ext>
            </a:extLst>
          </p:cNvPr>
          <p:cNvSpPr>
            <a:spLocks noGrp="1"/>
          </p:cNvSpPr>
          <p:nvPr>
            <p:ph type="body" sz="quarter" idx="3"/>
          </p:nvPr>
        </p:nvSpPr>
        <p:spPr/>
        <p:txBody>
          <a:bodyPr/>
          <a:lstStyle/>
          <a:p>
            <a:r>
              <a:rPr lang="nl-NL" dirty="0"/>
              <a:t>Bekijk hier de video </a:t>
            </a:r>
          </a:p>
        </p:txBody>
      </p:sp>
      <p:sp>
        <p:nvSpPr>
          <p:cNvPr id="6" name="Tijdelijke aanduiding voor inhoud 5">
            <a:extLst>
              <a:ext uri="{FF2B5EF4-FFF2-40B4-BE49-F238E27FC236}">
                <a16:creationId xmlns:a16="http://schemas.microsoft.com/office/drawing/2014/main" id="{6E76B9A3-F9C7-4C97-BDD5-BD516A12767A}"/>
              </a:ext>
            </a:extLst>
          </p:cNvPr>
          <p:cNvSpPr>
            <a:spLocks noGrp="1"/>
          </p:cNvSpPr>
          <p:nvPr>
            <p:ph sz="quarter" idx="4"/>
          </p:nvPr>
        </p:nvSpPr>
        <p:spPr>
          <a:xfrm>
            <a:off x="5125137" y="4351687"/>
            <a:ext cx="6265588" cy="1704060"/>
          </a:xfrm>
        </p:spPr>
        <p:txBody>
          <a:bodyPr/>
          <a:lstStyle/>
          <a:p>
            <a:r>
              <a:rPr lang="nl-NL" dirty="0">
                <a:hlinkClick r:id="rId2"/>
              </a:rPr>
              <a:t>https://www.youtube.com/watch?v=VKe84eUcD6c</a:t>
            </a:r>
            <a:r>
              <a:rPr lang="nl-NL" dirty="0"/>
              <a:t> </a:t>
            </a:r>
          </a:p>
        </p:txBody>
      </p:sp>
      <p:cxnSp>
        <p:nvCxnSpPr>
          <p:cNvPr id="8" name="Rechte verbindingslijn met pijl 7">
            <a:extLst>
              <a:ext uri="{FF2B5EF4-FFF2-40B4-BE49-F238E27FC236}">
                <a16:creationId xmlns:a16="http://schemas.microsoft.com/office/drawing/2014/main" id="{0DFA95B5-B8CD-4CF1-A23D-0DF535A13E96}"/>
              </a:ext>
            </a:extLst>
          </p:cNvPr>
          <p:cNvCxnSpPr/>
          <p:nvPr/>
        </p:nvCxnSpPr>
        <p:spPr>
          <a:xfrm>
            <a:off x="8666922" y="3776870"/>
            <a:ext cx="0" cy="389613"/>
          </a:xfrm>
          <a:prstGeom prst="straightConnector1">
            <a:avLst/>
          </a:prstGeom>
          <a:ln w="57150">
            <a:tailEnd type="triangl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988611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E96C27-4BBF-45E2-A819-9EB287C43FE2}"/>
              </a:ext>
            </a:extLst>
          </p:cNvPr>
          <p:cNvSpPr>
            <a:spLocks noGrp="1"/>
          </p:cNvSpPr>
          <p:nvPr>
            <p:ph type="title"/>
          </p:nvPr>
        </p:nvSpPr>
        <p:spPr/>
        <p:txBody>
          <a:bodyPr/>
          <a:lstStyle/>
          <a:p>
            <a:r>
              <a:rPr lang="nl-NL" dirty="0">
                <a:cs typeface="Calibri Light"/>
              </a:rPr>
              <a:t>VERHAAL</a:t>
            </a:r>
          </a:p>
        </p:txBody>
      </p:sp>
      <p:sp>
        <p:nvSpPr>
          <p:cNvPr id="3" name="Tijdelijke aanduiding voor inhoud 2">
            <a:extLst>
              <a:ext uri="{FF2B5EF4-FFF2-40B4-BE49-F238E27FC236}">
                <a16:creationId xmlns:a16="http://schemas.microsoft.com/office/drawing/2014/main" id="{B03145AF-ED5D-4E69-9D07-E27781F953B6}"/>
              </a:ext>
            </a:extLst>
          </p:cNvPr>
          <p:cNvSpPr>
            <a:spLocks noGrp="1"/>
          </p:cNvSpPr>
          <p:nvPr>
            <p:ph sz="half" idx="1"/>
          </p:nvPr>
        </p:nvSpPr>
        <p:spPr>
          <a:xfrm>
            <a:off x="5227825" y="2233608"/>
            <a:ext cx="6269591" cy="2382651"/>
          </a:xfrm>
        </p:spPr>
        <p:txBody>
          <a:bodyPr vert="horz" lIns="91440" tIns="45720" rIns="91440" bIns="45720" rtlCol="0" anchor="t">
            <a:normAutofit/>
          </a:bodyPr>
          <a:lstStyle/>
          <a:p>
            <a:r>
              <a:rPr lang="nl-NL" dirty="0">
                <a:cs typeface="Calibri"/>
              </a:rPr>
              <a:t>Neem een bestaand of zelfbedacht sprookje</a:t>
            </a:r>
          </a:p>
          <a:p>
            <a:r>
              <a:rPr lang="nl-NL" dirty="0">
                <a:cs typeface="Calibri"/>
              </a:rPr>
              <a:t>Schrijf op waar het sprookje over gaat.</a:t>
            </a:r>
          </a:p>
          <a:p>
            <a:endParaRPr lang="nl-NL" dirty="0">
              <a:cs typeface="Calibri"/>
            </a:endParaRPr>
          </a:p>
        </p:txBody>
      </p:sp>
      <p:sp>
        <p:nvSpPr>
          <p:cNvPr id="4" name="Tijdelijke aanduiding voor inhoud 3">
            <a:extLst>
              <a:ext uri="{FF2B5EF4-FFF2-40B4-BE49-F238E27FC236}">
                <a16:creationId xmlns:a16="http://schemas.microsoft.com/office/drawing/2014/main" id="{00AB450C-7220-489A-8638-3868B3A42B55}"/>
              </a:ext>
            </a:extLst>
          </p:cNvPr>
          <p:cNvSpPr>
            <a:spLocks noGrp="1"/>
          </p:cNvSpPr>
          <p:nvPr>
            <p:ph sz="half" idx="2"/>
          </p:nvPr>
        </p:nvSpPr>
        <p:spPr>
          <a:xfrm>
            <a:off x="5225394" y="3725636"/>
            <a:ext cx="6272022" cy="2383586"/>
          </a:xfrm>
        </p:spPr>
        <p:txBody>
          <a:bodyPr vert="horz" lIns="91440" tIns="45720" rIns="91440" bIns="45720" rtlCol="0" anchor="t">
            <a:normAutofit/>
          </a:bodyPr>
          <a:lstStyle/>
          <a:p>
            <a:r>
              <a:rPr lang="nl-NL" dirty="0">
                <a:cs typeface="Calibri"/>
              </a:rPr>
              <a:t>Maak het verhaal geschikt voor de doelgroep</a:t>
            </a:r>
          </a:p>
          <a:p>
            <a:r>
              <a:rPr lang="nl-NL" dirty="0">
                <a:cs typeface="Calibri"/>
              </a:rPr>
              <a:t>Leg uit waarom het verhaal nu geschikt is voor de doelgroep en wat je hebt aangepast</a:t>
            </a:r>
          </a:p>
        </p:txBody>
      </p:sp>
    </p:spTree>
    <p:extLst>
      <p:ext uri="{BB962C8B-B14F-4D97-AF65-F5344CB8AC3E}">
        <p14:creationId xmlns:p14="http://schemas.microsoft.com/office/powerpoint/2010/main" val="33913657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F6DD70-165B-4150-8B0D-F6B21205A3A8}"/>
              </a:ext>
            </a:extLst>
          </p:cNvPr>
          <p:cNvSpPr>
            <a:spLocks noGrp="1"/>
          </p:cNvSpPr>
          <p:nvPr>
            <p:ph type="title"/>
          </p:nvPr>
        </p:nvSpPr>
        <p:spPr/>
        <p:txBody>
          <a:bodyPr/>
          <a:lstStyle/>
          <a:p>
            <a:r>
              <a:rPr lang="nl-NL" dirty="0">
                <a:cs typeface="Calibri Light"/>
              </a:rPr>
              <a:t>Maak nu zelf een animatie</a:t>
            </a:r>
            <a:endParaRPr lang="nl-NL" dirty="0"/>
          </a:p>
        </p:txBody>
      </p:sp>
      <p:sp>
        <p:nvSpPr>
          <p:cNvPr id="3" name="Tijdelijke aanduiding voor inhoud 2">
            <a:extLst>
              <a:ext uri="{FF2B5EF4-FFF2-40B4-BE49-F238E27FC236}">
                <a16:creationId xmlns:a16="http://schemas.microsoft.com/office/drawing/2014/main" id="{3D46C7E5-0F5E-4823-9D5F-EF1932ED76B9}"/>
              </a:ext>
            </a:extLst>
          </p:cNvPr>
          <p:cNvSpPr>
            <a:spLocks noGrp="1"/>
          </p:cNvSpPr>
          <p:nvPr>
            <p:ph idx="1"/>
          </p:nvPr>
        </p:nvSpPr>
        <p:spPr/>
        <p:txBody>
          <a:bodyPr>
            <a:normAutofit fontScale="62500" lnSpcReduction="20000"/>
          </a:bodyPr>
          <a:lstStyle/>
          <a:p>
            <a:endParaRPr lang="nl-NL" dirty="0"/>
          </a:p>
          <a:p>
            <a:r>
              <a:rPr lang="nl-NL" sz="2400" dirty="0"/>
              <a:t>DOWNLOAD NU DE GRATIS ANIMATIEAPP OP JE TELEFOON.</a:t>
            </a:r>
          </a:p>
          <a:p>
            <a:pPr marL="0" indent="0">
              <a:buNone/>
            </a:pPr>
            <a:endParaRPr lang="nl-NL" sz="2400" dirty="0"/>
          </a:p>
          <a:p>
            <a:r>
              <a:rPr lang="nl-NL" sz="2400" dirty="0" err="1"/>
              <a:t>Imotion</a:t>
            </a:r>
            <a:r>
              <a:rPr lang="nl-NL" sz="2400" dirty="0"/>
              <a:t> app </a:t>
            </a:r>
          </a:p>
          <a:p>
            <a:r>
              <a:rPr lang="nl-NL" sz="2400" dirty="0"/>
              <a:t>Of                                </a:t>
            </a:r>
          </a:p>
          <a:p>
            <a:r>
              <a:rPr lang="nl-NL" sz="2400" dirty="0"/>
              <a:t>Stopmotion studio app</a:t>
            </a:r>
          </a:p>
          <a:p>
            <a:endParaRPr lang="nl-NL" sz="2400" dirty="0"/>
          </a:p>
          <a:p>
            <a:r>
              <a:rPr lang="nl-NL" sz="2400" dirty="0"/>
              <a:t>MAAK ZELF FIGUREN EN POPPETJES DIE EEN ROL GAAN SPELEN IN  JOUW  VERHAAL.</a:t>
            </a:r>
          </a:p>
          <a:p>
            <a:endParaRPr lang="nl-NL" sz="2400" dirty="0"/>
          </a:p>
          <a:p>
            <a:r>
              <a:rPr lang="nl-NL" sz="2400" dirty="0"/>
              <a:t>SPEEL HET VERHAAL NA</a:t>
            </a:r>
            <a:endParaRPr lang="nl-NL" dirty="0"/>
          </a:p>
          <a:p>
            <a:endParaRPr lang="nl-NL" sz="2400" dirty="0"/>
          </a:p>
          <a:p>
            <a:r>
              <a:rPr lang="nl-NL" sz="2400" dirty="0"/>
              <a:t>NEEM HET FILMPJE OP.</a:t>
            </a:r>
          </a:p>
          <a:p>
            <a:endParaRPr lang="nl-NL" sz="2400" dirty="0"/>
          </a:p>
          <a:p>
            <a:r>
              <a:rPr lang="nl-NL" sz="2400" dirty="0"/>
              <a:t>BEWAAR JE ANIMATIE .</a:t>
            </a:r>
          </a:p>
          <a:p>
            <a:endParaRPr lang="nl-NL" sz="2400" dirty="0"/>
          </a:p>
        </p:txBody>
      </p:sp>
      <p:pic>
        <p:nvPicPr>
          <p:cNvPr id="4" name="Afbeelding 3">
            <a:extLst>
              <a:ext uri="{FF2B5EF4-FFF2-40B4-BE49-F238E27FC236}">
                <a16:creationId xmlns:a16="http://schemas.microsoft.com/office/drawing/2014/main" id="{DFF50210-3D75-4311-9BD1-85521F424ED5}"/>
              </a:ext>
            </a:extLst>
          </p:cNvPr>
          <p:cNvPicPr>
            <a:picLocks noChangeAspect="1"/>
          </p:cNvPicPr>
          <p:nvPr/>
        </p:nvPicPr>
        <p:blipFill rotWithShape="1">
          <a:blip r:embed="rId2"/>
          <a:srcRect l="10881" t="33114" r="70850" b="33932"/>
          <a:stretch/>
        </p:blipFill>
        <p:spPr>
          <a:xfrm>
            <a:off x="7450546" y="1451143"/>
            <a:ext cx="603700" cy="612535"/>
          </a:xfrm>
          <a:prstGeom prst="rect">
            <a:avLst/>
          </a:prstGeom>
        </p:spPr>
      </p:pic>
      <p:pic>
        <p:nvPicPr>
          <p:cNvPr id="5" name="Afbeelding 4">
            <a:extLst>
              <a:ext uri="{FF2B5EF4-FFF2-40B4-BE49-F238E27FC236}">
                <a16:creationId xmlns:a16="http://schemas.microsoft.com/office/drawing/2014/main" id="{7BEDCA8A-274D-4A27-90AF-73BD39146CEF}"/>
              </a:ext>
            </a:extLst>
          </p:cNvPr>
          <p:cNvPicPr>
            <a:picLocks noChangeAspect="1"/>
          </p:cNvPicPr>
          <p:nvPr/>
        </p:nvPicPr>
        <p:blipFill rotWithShape="1">
          <a:blip r:embed="rId3"/>
          <a:srcRect l="10170" t="24731" r="69780" b="41221"/>
          <a:stretch/>
        </p:blipFill>
        <p:spPr>
          <a:xfrm>
            <a:off x="7450546" y="2130904"/>
            <a:ext cx="641237" cy="612535"/>
          </a:xfrm>
          <a:prstGeom prst="rect">
            <a:avLst/>
          </a:prstGeom>
        </p:spPr>
      </p:pic>
    </p:spTree>
    <p:extLst>
      <p:ext uri="{BB962C8B-B14F-4D97-AF65-F5344CB8AC3E}">
        <p14:creationId xmlns:p14="http://schemas.microsoft.com/office/powerpoint/2010/main" val="15530216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413D4F-7756-4B6E-9D24-F2D789531F8B}"/>
              </a:ext>
            </a:extLst>
          </p:cNvPr>
          <p:cNvSpPr>
            <a:spLocks noGrp="1"/>
          </p:cNvSpPr>
          <p:nvPr>
            <p:ph type="ctrTitle"/>
          </p:nvPr>
        </p:nvSpPr>
        <p:spPr/>
        <p:txBody>
          <a:bodyPr/>
          <a:lstStyle/>
          <a:p>
            <a:r>
              <a:rPr lang="nl-NL" dirty="0">
                <a:cs typeface="Calibri Light"/>
              </a:rPr>
              <a:t>HEEL VEEL PLEZIER!!</a:t>
            </a:r>
            <a:endParaRPr lang="nl-NL" dirty="0"/>
          </a:p>
        </p:txBody>
      </p:sp>
      <p:sp>
        <p:nvSpPr>
          <p:cNvPr id="3" name="Ondertitel 2">
            <a:extLst>
              <a:ext uri="{FF2B5EF4-FFF2-40B4-BE49-F238E27FC236}">
                <a16:creationId xmlns:a16="http://schemas.microsoft.com/office/drawing/2014/main" id="{22CCF87B-C14C-4FB7-B0D9-387F03A687EA}"/>
              </a:ext>
            </a:extLst>
          </p:cNvPr>
          <p:cNvSpPr>
            <a:spLocks noGrp="1"/>
          </p:cNvSpPr>
          <p:nvPr>
            <p:ph type="subTitle" idx="1"/>
          </p:nvPr>
        </p:nvSpPr>
        <p:spPr/>
        <p:txBody>
          <a:bodyPr vert="horz" lIns="91440" tIns="0" rIns="91440" bIns="45720" rtlCol="0" anchor="t">
            <a:normAutofit/>
          </a:bodyPr>
          <a:lstStyle/>
          <a:p>
            <a:r>
              <a:rPr lang="nl-NL" dirty="0"/>
              <a:t>Met het maken van de animatie</a:t>
            </a:r>
          </a:p>
        </p:txBody>
      </p:sp>
    </p:spTree>
    <p:extLst>
      <p:ext uri="{BB962C8B-B14F-4D97-AF65-F5344CB8AC3E}">
        <p14:creationId xmlns:p14="http://schemas.microsoft.com/office/powerpoint/2010/main" val="1611086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DCEE63-604F-4A74-8295-E4FB6534DD1D}"/>
              </a:ext>
            </a:extLst>
          </p:cNvPr>
          <p:cNvSpPr>
            <a:spLocks noGrp="1"/>
          </p:cNvSpPr>
          <p:nvPr>
            <p:ph type="title"/>
          </p:nvPr>
        </p:nvSpPr>
        <p:spPr>
          <a:xfrm>
            <a:off x="854764" y="2048951"/>
            <a:ext cx="3669161" cy="2760098"/>
          </a:xfrm>
        </p:spPr>
        <p:txBody>
          <a:bodyPr vert="horz" lIns="91440" tIns="45720" rIns="91440" bIns="45720" rtlCol="0" anchor="ctr">
            <a:normAutofit/>
          </a:bodyPr>
          <a:lstStyle/>
          <a:p>
            <a:r>
              <a:rPr lang="en-US" kern="1200" dirty="0" err="1">
                <a:solidFill>
                  <a:srgbClr val="FFFFFF"/>
                </a:solidFill>
                <a:latin typeface="+mj-lt"/>
                <a:ea typeface="+mj-ea"/>
                <a:cs typeface="+mj-cs"/>
              </a:rPr>
              <a:t>Terugblik</a:t>
            </a:r>
            <a:r>
              <a:rPr lang="en-US" kern="1200" dirty="0">
                <a:solidFill>
                  <a:srgbClr val="FFFFFF"/>
                </a:solidFill>
                <a:latin typeface="+mj-lt"/>
                <a:ea typeface="+mj-ea"/>
                <a:cs typeface="+mj-cs"/>
              </a:rPr>
              <a:t> </a:t>
            </a:r>
            <a:r>
              <a:rPr lang="en-US" kern="1200" dirty="0" err="1">
                <a:solidFill>
                  <a:srgbClr val="FFFFFF"/>
                </a:solidFill>
                <a:latin typeface="+mj-lt"/>
                <a:ea typeface="+mj-ea"/>
                <a:cs typeface="+mj-cs"/>
              </a:rPr>
              <a:t>opstart</a:t>
            </a:r>
            <a:r>
              <a:rPr lang="en-US" kern="1200" dirty="0">
                <a:solidFill>
                  <a:srgbClr val="FFFFFF"/>
                </a:solidFill>
                <a:latin typeface="+mj-lt"/>
                <a:ea typeface="+mj-ea"/>
                <a:cs typeface="+mj-cs"/>
              </a:rPr>
              <a:t>/</a:t>
            </a:r>
            <a:r>
              <a:rPr lang="en-US" kern="1200" dirty="0" err="1">
                <a:solidFill>
                  <a:srgbClr val="FFFFFF"/>
                </a:solidFill>
                <a:latin typeface="+mj-lt"/>
                <a:ea typeface="+mj-ea"/>
                <a:cs typeface="+mj-cs"/>
              </a:rPr>
              <a:t>vorige</a:t>
            </a:r>
            <a:r>
              <a:rPr lang="en-US" kern="1200" dirty="0">
                <a:solidFill>
                  <a:srgbClr val="FFFFFF"/>
                </a:solidFill>
                <a:latin typeface="+mj-lt"/>
                <a:ea typeface="+mj-ea"/>
                <a:cs typeface="+mj-cs"/>
              </a:rPr>
              <a:t> les</a:t>
            </a:r>
          </a:p>
        </p:txBody>
      </p:sp>
      <p:sp>
        <p:nvSpPr>
          <p:cNvPr id="4" name="Tekstvak 3">
            <a:extLst>
              <a:ext uri="{FF2B5EF4-FFF2-40B4-BE49-F238E27FC236}">
                <a16:creationId xmlns:a16="http://schemas.microsoft.com/office/drawing/2014/main" id="{F95962D7-51A6-49AA-A00B-85697D0A3404}"/>
              </a:ext>
            </a:extLst>
          </p:cNvPr>
          <p:cNvSpPr txBox="1"/>
          <p:nvPr/>
        </p:nvSpPr>
        <p:spPr>
          <a:xfrm>
            <a:off x="6090574" y="801866"/>
            <a:ext cx="5306084" cy="5230634"/>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2400" dirty="0">
                <a:solidFill>
                  <a:srgbClr val="000000"/>
                </a:solidFill>
              </a:rPr>
              <a:t>Planning en organisatie keuzedeel Expressief Talent!</a:t>
            </a:r>
          </a:p>
          <a:p>
            <a:pPr indent="-228600">
              <a:lnSpc>
                <a:spcPct val="90000"/>
              </a:lnSpc>
              <a:spcAft>
                <a:spcPts val="600"/>
              </a:spcAft>
              <a:buFont typeface="Arial" panose="020B0604020202020204" pitchFamily="34" charset="0"/>
              <a:buChar char="•"/>
            </a:pPr>
            <a:endParaRPr lang="en-US" sz="2400" dirty="0">
              <a:solidFill>
                <a:srgbClr val="000000"/>
              </a:solidFill>
            </a:endParaRPr>
          </a:p>
          <a:p>
            <a:pPr indent="-228600">
              <a:lnSpc>
                <a:spcPct val="90000"/>
              </a:lnSpc>
              <a:spcAft>
                <a:spcPts val="600"/>
              </a:spcAft>
              <a:buFont typeface="Arial" panose="020B0604020202020204" pitchFamily="34" charset="0"/>
              <a:buChar char="•"/>
            </a:pPr>
            <a:r>
              <a:rPr lang="en-US" sz="2400" dirty="0">
                <a:solidFill>
                  <a:srgbClr val="000000"/>
                </a:solidFill>
              </a:rPr>
              <a:t>Indeling groepen + docent</a:t>
            </a:r>
          </a:p>
          <a:p>
            <a:pPr indent="-228600">
              <a:lnSpc>
                <a:spcPct val="90000"/>
              </a:lnSpc>
              <a:spcAft>
                <a:spcPts val="600"/>
              </a:spcAft>
              <a:buFont typeface="Arial" panose="020B0604020202020204" pitchFamily="34" charset="0"/>
              <a:buChar char="•"/>
            </a:pPr>
            <a:endParaRPr lang="en-US" sz="2400" dirty="0">
              <a:solidFill>
                <a:srgbClr val="000000"/>
              </a:solidFill>
            </a:endParaRPr>
          </a:p>
          <a:p>
            <a:pPr indent="-228600">
              <a:lnSpc>
                <a:spcPct val="90000"/>
              </a:lnSpc>
              <a:spcAft>
                <a:spcPts val="600"/>
              </a:spcAft>
              <a:buFont typeface="Arial" panose="020B0604020202020204" pitchFamily="34" charset="0"/>
              <a:buChar char="•"/>
            </a:pPr>
            <a:r>
              <a:rPr lang="en-US" sz="2400" dirty="0">
                <a:solidFill>
                  <a:srgbClr val="000000"/>
                </a:solidFill>
              </a:rPr>
              <a:t>Module B = verdieping + voorbereiding op de examens </a:t>
            </a:r>
          </a:p>
          <a:p>
            <a:pPr indent="-228600">
              <a:lnSpc>
                <a:spcPct val="90000"/>
              </a:lnSpc>
              <a:spcAft>
                <a:spcPts val="600"/>
              </a:spcAft>
              <a:buFont typeface="Arial" panose="020B0604020202020204" pitchFamily="34" charset="0"/>
              <a:buChar char="•"/>
            </a:pPr>
            <a:endParaRPr lang="en-US" sz="2400" dirty="0">
              <a:solidFill>
                <a:srgbClr val="000000"/>
              </a:solidFill>
            </a:endParaRPr>
          </a:p>
        </p:txBody>
      </p:sp>
    </p:spTree>
    <p:extLst>
      <p:ext uri="{BB962C8B-B14F-4D97-AF65-F5344CB8AC3E}">
        <p14:creationId xmlns:p14="http://schemas.microsoft.com/office/powerpoint/2010/main" val="437177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2F836C-7FBE-4F48-899F-6359121CF652}"/>
              </a:ext>
            </a:extLst>
          </p:cNvPr>
          <p:cNvSpPr>
            <a:spLocks noGrp="1"/>
          </p:cNvSpPr>
          <p:nvPr>
            <p:ph type="title"/>
          </p:nvPr>
        </p:nvSpPr>
        <p:spPr>
          <a:xfrm>
            <a:off x="4944846" y="1816162"/>
            <a:ext cx="6739136" cy="4047924"/>
          </a:xfrm>
        </p:spPr>
        <p:txBody>
          <a:bodyPr vert="horz" lIns="91440" tIns="45720" rIns="91440" bIns="45720" rtlCol="0" anchor="b">
            <a:noAutofit/>
          </a:bodyPr>
          <a:lstStyle/>
          <a:p>
            <a:pPr algn="ctr"/>
            <a:br>
              <a:rPr lang="en-US" sz="4000" b="1" dirty="0">
                <a:solidFill>
                  <a:srgbClr val="000000"/>
                </a:solidFill>
              </a:rPr>
            </a:br>
            <a:r>
              <a:rPr lang="en-US" sz="4000" dirty="0">
                <a:solidFill>
                  <a:srgbClr val="000000"/>
                </a:solidFill>
              </a:rPr>
              <a:t>foto uit het raam + deze omzetten naar een activiteit voor de doelgroep</a:t>
            </a:r>
            <a:br>
              <a:rPr lang="en-US" sz="4000" dirty="0">
                <a:solidFill>
                  <a:srgbClr val="000000"/>
                </a:solidFill>
              </a:rPr>
            </a:br>
            <a:br>
              <a:rPr lang="en-US" sz="4000" dirty="0">
                <a:solidFill>
                  <a:srgbClr val="000000"/>
                </a:solidFill>
              </a:rPr>
            </a:br>
            <a:br>
              <a:rPr lang="en-US" sz="4000" b="1" dirty="0">
                <a:solidFill>
                  <a:srgbClr val="000000"/>
                </a:solidFill>
              </a:rPr>
            </a:br>
            <a:endParaRPr lang="en-US" sz="4000" b="1" kern="1200" dirty="0">
              <a:solidFill>
                <a:srgbClr val="FFFFFF"/>
              </a:solidFill>
              <a:latin typeface="+mj-lt"/>
              <a:ea typeface="+mj-ea"/>
              <a:cs typeface="+mj-cs"/>
            </a:endParaRPr>
          </a:p>
        </p:txBody>
      </p:sp>
      <p:sp>
        <p:nvSpPr>
          <p:cNvPr id="3" name="Tekstvak 2">
            <a:extLst>
              <a:ext uri="{FF2B5EF4-FFF2-40B4-BE49-F238E27FC236}">
                <a16:creationId xmlns:a16="http://schemas.microsoft.com/office/drawing/2014/main" id="{B3798D36-C18E-4844-9B39-1B1A6C496F59}"/>
              </a:ext>
            </a:extLst>
          </p:cNvPr>
          <p:cNvSpPr txBox="1"/>
          <p:nvPr/>
        </p:nvSpPr>
        <p:spPr>
          <a:xfrm>
            <a:off x="1033670" y="1709530"/>
            <a:ext cx="3299791" cy="461665"/>
          </a:xfrm>
          <a:prstGeom prst="rect">
            <a:avLst/>
          </a:prstGeom>
          <a:noFill/>
        </p:spPr>
        <p:txBody>
          <a:bodyPr wrap="square" rtlCol="0">
            <a:spAutoFit/>
          </a:bodyPr>
          <a:lstStyle/>
          <a:p>
            <a:pPr algn="ctr"/>
            <a:r>
              <a:rPr lang="en-US" sz="2400" b="1" dirty="0" err="1">
                <a:solidFill>
                  <a:srgbClr val="000000"/>
                </a:solidFill>
              </a:rPr>
              <a:t>Creatieve</a:t>
            </a:r>
            <a:r>
              <a:rPr lang="en-US" sz="2400" b="1" dirty="0">
                <a:solidFill>
                  <a:srgbClr val="000000"/>
                </a:solidFill>
              </a:rPr>
              <a:t> </a:t>
            </a:r>
            <a:r>
              <a:rPr lang="en-US" sz="2400" b="1" dirty="0" err="1">
                <a:solidFill>
                  <a:srgbClr val="000000"/>
                </a:solidFill>
              </a:rPr>
              <a:t>opdracht</a:t>
            </a:r>
            <a:endParaRPr lang="nl-NL" sz="2400" dirty="0"/>
          </a:p>
        </p:txBody>
      </p:sp>
      <p:sp>
        <p:nvSpPr>
          <p:cNvPr id="4" name="Tekstvak 3">
            <a:extLst>
              <a:ext uri="{FF2B5EF4-FFF2-40B4-BE49-F238E27FC236}">
                <a16:creationId xmlns:a16="http://schemas.microsoft.com/office/drawing/2014/main" id="{1A9FAE0D-F06A-438F-B45B-7D703A11F6E1}"/>
              </a:ext>
            </a:extLst>
          </p:cNvPr>
          <p:cNvSpPr txBox="1"/>
          <p:nvPr/>
        </p:nvSpPr>
        <p:spPr>
          <a:xfrm>
            <a:off x="971385" y="3275582"/>
            <a:ext cx="3299791" cy="954107"/>
          </a:xfrm>
          <a:prstGeom prst="rect">
            <a:avLst/>
          </a:prstGeom>
          <a:noFill/>
        </p:spPr>
        <p:txBody>
          <a:bodyPr wrap="square" rtlCol="0">
            <a:spAutoFit/>
          </a:bodyPr>
          <a:lstStyle/>
          <a:p>
            <a:pPr algn="ctr"/>
            <a:br>
              <a:rPr lang="en-US" sz="3200" dirty="0">
                <a:solidFill>
                  <a:srgbClr val="000000"/>
                </a:solidFill>
              </a:rPr>
            </a:br>
            <a:r>
              <a:rPr lang="en-US" sz="2400" dirty="0">
                <a:solidFill>
                  <a:srgbClr val="000000"/>
                </a:solidFill>
              </a:rPr>
              <a:t>Is </a:t>
            </a:r>
            <a:r>
              <a:rPr lang="en-US" sz="2400" dirty="0" err="1">
                <a:solidFill>
                  <a:srgbClr val="000000"/>
                </a:solidFill>
              </a:rPr>
              <a:t>alles</a:t>
            </a:r>
            <a:r>
              <a:rPr lang="en-US" sz="2400" dirty="0">
                <a:solidFill>
                  <a:srgbClr val="000000"/>
                </a:solidFill>
              </a:rPr>
              <a:t> </a:t>
            </a:r>
            <a:r>
              <a:rPr lang="en-US" sz="2400" dirty="0" err="1">
                <a:solidFill>
                  <a:srgbClr val="000000"/>
                </a:solidFill>
              </a:rPr>
              <a:t>gelukt</a:t>
            </a:r>
            <a:r>
              <a:rPr lang="en-US" sz="2400" dirty="0">
                <a:solidFill>
                  <a:srgbClr val="000000"/>
                </a:solidFill>
              </a:rPr>
              <a:t>?</a:t>
            </a:r>
            <a:endParaRPr lang="nl-NL" sz="2400" dirty="0"/>
          </a:p>
        </p:txBody>
      </p:sp>
    </p:spTree>
    <p:extLst>
      <p:ext uri="{BB962C8B-B14F-4D97-AF65-F5344CB8AC3E}">
        <p14:creationId xmlns:p14="http://schemas.microsoft.com/office/powerpoint/2010/main" val="2545287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AB976A5-713D-4DBF-814C-E842B64C2B56}"/>
              </a:ext>
            </a:extLst>
          </p:cNvPr>
          <p:cNvSpPr>
            <a:spLocks noGrp="1"/>
          </p:cNvSpPr>
          <p:nvPr>
            <p:ph type="title"/>
          </p:nvPr>
        </p:nvSpPr>
        <p:spPr>
          <a:xfrm>
            <a:off x="640079" y="2053641"/>
            <a:ext cx="3669161" cy="2760098"/>
          </a:xfrm>
        </p:spPr>
        <p:txBody>
          <a:bodyPr>
            <a:normAutofit/>
          </a:bodyPr>
          <a:lstStyle/>
          <a:p>
            <a:r>
              <a:rPr lang="nl-NL" dirty="0">
                <a:solidFill>
                  <a:srgbClr val="FFFFFF"/>
                </a:solidFill>
              </a:rPr>
              <a:t>Vandaag</a:t>
            </a:r>
          </a:p>
        </p:txBody>
      </p:sp>
      <p:sp>
        <p:nvSpPr>
          <p:cNvPr id="3" name="Tijdelijke aanduiding voor inhoud 2">
            <a:extLst>
              <a:ext uri="{FF2B5EF4-FFF2-40B4-BE49-F238E27FC236}">
                <a16:creationId xmlns:a16="http://schemas.microsoft.com/office/drawing/2014/main" id="{D39449DB-433E-41A3-B1A1-5B0A38B8EDBF}"/>
              </a:ext>
            </a:extLst>
          </p:cNvPr>
          <p:cNvSpPr>
            <a:spLocks noGrp="1"/>
          </p:cNvSpPr>
          <p:nvPr>
            <p:ph idx="1"/>
          </p:nvPr>
        </p:nvSpPr>
        <p:spPr>
          <a:xfrm>
            <a:off x="5872899" y="801866"/>
            <a:ext cx="6156541" cy="5230634"/>
          </a:xfrm>
        </p:spPr>
        <p:txBody>
          <a:bodyPr anchor="ctr">
            <a:normAutofit fontScale="85000" lnSpcReduction="10000"/>
          </a:bodyPr>
          <a:lstStyle/>
          <a:p>
            <a:pPr marL="0" indent="0">
              <a:buNone/>
            </a:pPr>
            <a:endParaRPr lang="nl-NL" sz="2000" dirty="0">
              <a:solidFill>
                <a:srgbClr val="000000"/>
              </a:solidFill>
            </a:endParaRPr>
          </a:p>
          <a:p>
            <a:pPr marL="0" indent="0">
              <a:buNone/>
            </a:pPr>
            <a:endParaRPr lang="nl-NL" sz="2000" dirty="0">
              <a:solidFill>
                <a:srgbClr val="000000"/>
              </a:solidFill>
            </a:endParaRPr>
          </a:p>
          <a:p>
            <a:pPr marL="0" indent="0">
              <a:buNone/>
            </a:pPr>
            <a:r>
              <a:rPr lang="nl-NL" sz="2000" b="1" dirty="0">
                <a:solidFill>
                  <a:srgbClr val="000000"/>
                </a:solidFill>
              </a:rPr>
              <a:t>Theorie uit het Boek: Methodiek en begeleiden voor MZ </a:t>
            </a:r>
          </a:p>
          <a:p>
            <a:pPr marL="0" indent="0">
              <a:buNone/>
            </a:pPr>
            <a:endParaRPr lang="nl-NL" sz="2000" dirty="0">
              <a:solidFill>
                <a:srgbClr val="000000"/>
              </a:solidFill>
            </a:endParaRPr>
          </a:p>
          <a:p>
            <a:pPr marL="0" indent="0">
              <a:buNone/>
            </a:pPr>
            <a:r>
              <a:rPr lang="nl-NL" sz="2000" dirty="0">
                <a:solidFill>
                  <a:srgbClr val="000000"/>
                </a:solidFill>
              </a:rPr>
              <a:t>Hoofdstuk 10 Onderzoeken en sturen van de groep</a:t>
            </a:r>
          </a:p>
          <a:p>
            <a:pPr marL="0" indent="0">
              <a:buNone/>
            </a:pPr>
            <a:r>
              <a:rPr lang="nl-NL" sz="2000" dirty="0">
                <a:solidFill>
                  <a:srgbClr val="000000"/>
                </a:solidFill>
              </a:rPr>
              <a:t>Hoofdstuk 12 Ervaringsdeskundigheid</a:t>
            </a:r>
          </a:p>
          <a:p>
            <a:pPr marL="0" indent="0">
              <a:buNone/>
            </a:pPr>
            <a:r>
              <a:rPr lang="nl-NL" sz="2000" dirty="0">
                <a:solidFill>
                  <a:srgbClr val="000000"/>
                </a:solidFill>
              </a:rPr>
              <a:t>Hoofdstuk 13 Cliënt in zijn kracht </a:t>
            </a:r>
          </a:p>
          <a:p>
            <a:pPr marL="0" indent="0">
              <a:buNone/>
            </a:pPr>
            <a:r>
              <a:rPr lang="nl-NL" sz="2000" dirty="0">
                <a:solidFill>
                  <a:srgbClr val="000000"/>
                </a:solidFill>
              </a:rPr>
              <a:t>Hoofdstuk 14 Interventietechnieken </a:t>
            </a:r>
          </a:p>
          <a:p>
            <a:pPr marL="0" indent="0">
              <a:buNone/>
            </a:pPr>
            <a:endParaRPr lang="nl-NL" sz="2000" dirty="0">
              <a:solidFill>
                <a:srgbClr val="000000"/>
              </a:solidFill>
            </a:endParaRPr>
          </a:p>
          <a:p>
            <a:pPr marL="0" indent="0">
              <a:buNone/>
            </a:pPr>
            <a:r>
              <a:rPr lang="nl-NL" sz="2000" dirty="0">
                <a:solidFill>
                  <a:srgbClr val="000000"/>
                </a:solidFill>
              </a:rPr>
              <a:t>&amp; </a:t>
            </a:r>
          </a:p>
          <a:p>
            <a:pPr marL="0" indent="0">
              <a:buNone/>
            </a:pPr>
            <a:endParaRPr lang="nl-NL" sz="2000" dirty="0">
              <a:solidFill>
                <a:srgbClr val="000000"/>
              </a:solidFill>
            </a:endParaRPr>
          </a:p>
          <a:p>
            <a:pPr marL="0" indent="0">
              <a:buNone/>
            </a:pPr>
            <a:r>
              <a:rPr lang="nl-NL" sz="2000" dirty="0">
                <a:solidFill>
                  <a:srgbClr val="000000"/>
                </a:solidFill>
              </a:rPr>
              <a:t>Een nieuwe creatieve opdracht! </a:t>
            </a:r>
          </a:p>
          <a:p>
            <a:pPr marL="0" indent="0">
              <a:buNone/>
            </a:pPr>
            <a:endParaRPr lang="nl-NL" sz="2000" dirty="0">
              <a:solidFill>
                <a:srgbClr val="000000"/>
              </a:solidFill>
            </a:endParaRPr>
          </a:p>
        </p:txBody>
      </p:sp>
    </p:spTree>
    <p:extLst>
      <p:ext uri="{BB962C8B-B14F-4D97-AF65-F5344CB8AC3E}">
        <p14:creationId xmlns:p14="http://schemas.microsoft.com/office/powerpoint/2010/main" val="29206297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3738F1-3581-4830-93A0-4C322CF962E0}"/>
              </a:ext>
            </a:extLst>
          </p:cNvPr>
          <p:cNvSpPr>
            <a:spLocks noGrp="1"/>
          </p:cNvSpPr>
          <p:nvPr>
            <p:ph type="title"/>
          </p:nvPr>
        </p:nvSpPr>
        <p:spPr>
          <a:xfrm>
            <a:off x="818984" y="3194309"/>
            <a:ext cx="3633964" cy="469382"/>
          </a:xfrm>
        </p:spPr>
        <p:txBody>
          <a:bodyPr>
            <a:normAutofit fontScale="90000"/>
          </a:bodyPr>
          <a:lstStyle/>
          <a:p>
            <a:r>
              <a:rPr lang="nl-NL" sz="4000" dirty="0">
                <a:solidFill>
                  <a:srgbClr val="FFFFFF"/>
                </a:solidFill>
              </a:rPr>
              <a:t>Hoofdstuk 10 – onde</a:t>
            </a:r>
            <a:r>
              <a:rPr lang="nl-NL" sz="4000" dirty="0">
                <a:solidFill>
                  <a:schemeClr val="bg1"/>
                </a:solidFill>
              </a:rPr>
              <a:t>r</a:t>
            </a:r>
            <a:r>
              <a:rPr lang="nl-NL" sz="4000" dirty="0">
                <a:solidFill>
                  <a:srgbClr val="FFFFFF"/>
                </a:solidFill>
              </a:rPr>
              <a:t>zoeken en sturen van de groep</a:t>
            </a:r>
          </a:p>
        </p:txBody>
      </p:sp>
      <p:sp>
        <p:nvSpPr>
          <p:cNvPr id="3" name="Tijdelijke aanduiding voor inhoud 2">
            <a:extLst>
              <a:ext uri="{FF2B5EF4-FFF2-40B4-BE49-F238E27FC236}">
                <a16:creationId xmlns:a16="http://schemas.microsoft.com/office/drawing/2014/main" id="{8CFEEE4A-ABE3-4F6C-B85F-E6CFF20CAFDB}"/>
              </a:ext>
            </a:extLst>
          </p:cNvPr>
          <p:cNvSpPr>
            <a:spLocks noGrp="1"/>
          </p:cNvSpPr>
          <p:nvPr>
            <p:ph idx="1"/>
          </p:nvPr>
        </p:nvSpPr>
        <p:spPr>
          <a:xfrm>
            <a:off x="4977517" y="1121134"/>
            <a:ext cx="6035257" cy="4627114"/>
          </a:xfrm>
        </p:spPr>
        <p:txBody>
          <a:bodyPr>
            <a:normAutofit lnSpcReduction="10000"/>
          </a:bodyPr>
          <a:lstStyle/>
          <a:p>
            <a:pPr marL="0" indent="0" algn="ctr">
              <a:buNone/>
            </a:pPr>
            <a:endParaRPr lang="nl-NL" sz="2000" dirty="0">
              <a:solidFill>
                <a:srgbClr val="000000"/>
              </a:solidFill>
            </a:endParaRPr>
          </a:p>
          <a:p>
            <a:pPr marL="0" indent="0" algn="ctr">
              <a:buNone/>
            </a:pPr>
            <a:r>
              <a:rPr lang="nl-NL" sz="2000" dirty="0">
                <a:solidFill>
                  <a:srgbClr val="000000"/>
                </a:solidFill>
              </a:rPr>
              <a:t>In jullie werkveld of toekomstige werkveld krijg je vaak te maken met groepen. </a:t>
            </a:r>
            <a:r>
              <a:rPr lang="nl-NL" sz="2000" dirty="0"/>
              <a:t>Door de dynamiek in een groep krijg je regelmatig te maken met uitdagende situaties. Daarom is het belangrijk dat je als professional weet hoe je een groep onderzoekt en hoe je ongewenste processen kunt aansturen</a:t>
            </a:r>
            <a:r>
              <a:rPr lang="nl-NL" dirty="0"/>
              <a:t>. </a:t>
            </a:r>
          </a:p>
          <a:p>
            <a:pPr marL="0" indent="0" algn="ctr">
              <a:buNone/>
            </a:pPr>
            <a:endParaRPr lang="nl-NL" sz="2000" dirty="0">
              <a:solidFill>
                <a:srgbClr val="000000"/>
              </a:solidFill>
            </a:endParaRPr>
          </a:p>
          <a:p>
            <a:pPr marL="0" indent="0" algn="ctr">
              <a:buNone/>
            </a:pPr>
            <a:r>
              <a:rPr lang="nl-NL" sz="2200" dirty="0"/>
              <a:t>Hierbij kun je gebruikmaken van verschillende onderzoeksmethoden die inzicht geven in een groep.</a:t>
            </a:r>
            <a:endParaRPr lang="nl-NL" sz="1700" dirty="0">
              <a:solidFill>
                <a:srgbClr val="000000"/>
              </a:solidFill>
            </a:endParaRPr>
          </a:p>
        </p:txBody>
      </p:sp>
    </p:spTree>
    <p:extLst>
      <p:ext uri="{BB962C8B-B14F-4D97-AF65-F5344CB8AC3E}">
        <p14:creationId xmlns:p14="http://schemas.microsoft.com/office/powerpoint/2010/main" val="1859040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A30A94-A538-4B30-B722-D41FA3250F49}"/>
              </a:ext>
            </a:extLst>
          </p:cNvPr>
          <p:cNvSpPr>
            <a:spLocks noGrp="1"/>
          </p:cNvSpPr>
          <p:nvPr>
            <p:ph type="title"/>
          </p:nvPr>
        </p:nvSpPr>
        <p:spPr>
          <a:xfrm>
            <a:off x="640079" y="2053641"/>
            <a:ext cx="3669161" cy="2760098"/>
          </a:xfrm>
        </p:spPr>
        <p:txBody>
          <a:bodyPr>
            <a:normAutofit/>
          </a:bodyPr>
          <a:lstStyle/>
          <a:p>
            <a:r>
              <a:rPr lang="nl-NL" dirty="0">
                <a:solidFill>
                  <a:srgbClr val="FFFFFF"/>
                </a:solidFill>
              </a:rPr>
              <a:t>Hoofdstuk 10</a:t>
            </a:r>
            <a:br>
              <a:rPr lang="nl-NL" dirty="0">
                <a:solidFill>
                  <a:srgbClr val="FFFFFF"/>
                </a:solidFill>
              </a:rPr>
            </a:br>
            <a:r>
              <a:rPr lang="nl-NL" sz="3200" dirty="0">
                <a:solidFill>
                  <a:srgbClr val="FFFFFF"/>
                </a:solidFill>
              </a:rPr>
              <a:t>Onderzoeken en sturen van de groep</a:t>
            </a:r>
            <a:endParaRPr lang="nl-NL" dirty="0">
              <a:solidFill>
                <a:srgbClr val="FFFFFF"/>
              </a:solidFill>
            </a:endParaRPr>
          </a:p>
        </p:txBody>
      </p:sp>
      <p:sp>
        <p:nvSpPr>
          <p:cNvPr id="3" name="Tijdelijke aanduiding voor inhoud 2">
            <a:extLst>
              <a:ext uri="{FF2B5EF4-FFF2-40B4-BE49-F238E27FC236}">
                <a16:creationId xmlns:a16="http://schemas.microsoft.com/office/drawing/2014/main" id="{E0C8C3CF-CD18-4A42-B770-35FE95BFEE7E}"/>
              </a:ext>
            </a:extLst>
          </p:cNvPr>
          <p:cNvSpPr>
            <a:spLocks noGrp="1"/>
          </p:cNvSpPr>
          <p:nvPr>
            <p:ph idx="1"/>
          </p:nvPr>
        </p:nvSpPr>
        <p:spPr>
          <a:xfrm>
            <a:off x="6090574" y="141402"/>
            <a:ext cx="5843760" cy="6429080"/>
          </a:xfrm>
        </p:spPr>
        <p:txBody>
          <a:bodyPr anchor="ctr">
            <a:normAutofit fontScale="77500" lnSpcReduction="20000"/>
          </a:bodyPr>
          <a:lstStyle/>
          <a:p>
            <a:pPr marL="0" indent="0">
              <a:buNone/>
            </a:pPr>
            <a:r>
              <a:rPr lang="nl-NL" sz="2000" b="1" dirty="0">
                <a:solidFill>
                  <a:srgbClr val="000000"/>
                </a:solidFill>
              </a:rPr>
              <a:t>Onderzoeksmethoden</a:t>
            </a:r>
          </a:p>
          <a:p>
            <a:pPr marL="0" indent="0">
              <a:buNone/>
            </a:pPr>
            <a:endParaRPr lang="nl-NL" sz="2000" dirty="0">
              <a:solidFill>
                <a:srgbClr val="000000"/>
              </a:solidFill>
            </a:endParaRPr>
          </a:p>
          <a:p>
            <a:pPr marL="0" indent="0">
              <a:buNone/>
            </a:pPr>
            <a:r>
              <a:rPr lang="nl-NL" sz="2000" b="1" dirty="0">
                <a:solidFill>
                  <a:srgbClr val="000000"/>
                </a:solidFill>
              </a:rPr>
              <a:t>- De groepsanalyse</a:t>
            </a:r>
          </a:p>
          <a:p>
            <a:pPr marL="0" indent="0">
              <a:buNone/>
            </a:pPr>
            <a:r>
              <a:rPr lang="nl-NL" sz="2000" dirty="0"/>
              <a:t>Je onderzoekt de typerende eigenschappen van de groep, en de rol en invloed van elk groepslid. </a:t>
            </a:r>
          </a:p>
          <a:p>
            <a:pPr marL="0" indent="0">
              <a:buNone/>
            </a:pPr>
            <a:endParaRPr lang="nl-NL" sz="2400" dirty="0">
              <a:solidFill>
                <a:srgbClr val="000000"/>
              </a:solidFill>
            </a:endParaRPr>
          </a:p>
          <a:p>
            <a:pPr marL="0" indent="0">
              <a:buNone/>
            </a:pPr>
            <a:r>
              <a:rPr lang="nl-NL" sz="2000" b="1" dirty="0">
                <a:solidFill>
                  <a:srgbClr val="000000"/>
                </a:solidFill>
              </a:rPr>
              <a:t>- Het sociogram en de groeps-SWOT</a:t>
            </a:r>
          </a:p>
          <a:p>
            <a:pPr marL="0" indent="0">
              <a:buNone/>
            </a:pPr>
            <a:endParaRPr lang="nl-NL" sz="2000" b="1" dirty="0">
              <a:solidFill>
                <a:srgbClr val="000000"/>
              </a:solidFill>
            </a:endParaRPr>
          </a:p>
          <a:p>
            <a:pPr marL="0" indent="0">
              <a:buNone/>
            </a:pPr>
            <a:r>
              <a:rPr lang="nl-NL" sz="2000" b="1" dirty="0">
                <a:solidFill>
                  <a:srgbClr val="000000"/>
                </a:solidFill>
              </a:rPr>
              <a:t>- Doelen voor de groep</a:t>
            </a:r>
          </a:p>
          <a:p>
            <a:pPr marL="0" indent="0">
              <a:buNone/>
            </a:pPr>
            <a:r>
              <a:rPr lang="nl-NL" sz="2000" dirty="0">
                <a:solidFill>
                  <a:srgbClr val="000000"/>
                </a:solidFill>
              </a:rPr>
              <a:t>Probleembepaling / het werkdoel</a:t>
            </a:r>
          </a:p>
          <a:p>
            <a:pPr marL="0" indent="0">
              <a:buNone/>
            </a:pPr>
            <a:endParaRPr lang="nl-NL" sz="2000" b="1" dirty="0">
              <a:solidFill>
                <a:srgbClr val="000000"/>
              </a:solidFill>
            </a:endParaRPr>
          </a:p>
          <a:p>
            <a:pPr marL="0" indent="0">
              <a:buNone/>
            </a:pPr>
            <a:r>
              <a:rPr lang="nl-NL" sz="2000" b="1" dirty="0">
                <a:solidFill>
                  <a:srgbClr val="000000"/>
                </a:solidFill>
              </a:rPr>
              <a:t>- Hoofd-hart-handenformule</a:t>
            </a:r>
          </a:p>
          <a:p>
            <a:pPr marL="0" indent="0">
              <a:buNone/>
            </a:pPr>
            <a:r>
              <a:rPr lang="nl-NL" sz="2000" b="1" dirty="0">
                <a:solidFill>
                  <a:srgbClr val="000000"/>
                </a:solidFill>
              </a:rPr>
              <a:t>- Inzetten van het groepsgesprek</a:t>
            </a:r>
          </a:p>
          <a:p>
            <a:pPr marL="0" indent="0">
              <a:buNone/>
            </a:pPr>
            <a:r>
              <a:rPr lang="nl-NL" sz="2000" b="1" dirty="0">
                <a:solidFill>
                  <a:srgbClr val="000000"/>
                </a:solidFill>
              </a:rPr>
              <a:t>- Individueel beïnvloeden van de groepsleden</a:t>
            </a:r>
          </a:p>
          <a:p>
            <a:pPr marL="0" indent="0">
              <a:buNone/>
            </a:pPr>
            <a:r>
              <a:rPr lang="nl-NL" sz="2000" b="1" dirty="0">
                <a:solidFill>
                  <a:srgbClr val="000000"/>
                </a:solidFill>
              </a:rPr>
              <a:t>- Sturen met creatieve middelen</a:t>
            </a:r>
          </a:p>
          <a:p>
            <a:pPr marL="0" indent="0">
              <a:buNone/>
            </a:pPr>
            <a:endParaRPr lang="nl-NL" sz="2000" b="1" dirty="0">
              <a:solidFill>
                <a:srgbClr val="000000"/>
              </a:solidFill>
            </a:endParaRPr>
          </a:p>
          <a:p>
            <a:pPr marL="0" indent="0">
              <a:buNone/>
            </a:pPr>
            <a:r>
              <a:rPr lang="nl-NL" sz="2000" b="1" dirty="0">
                <a:solidFill>
                  <a:srgbClr val="000000"/>
                </a:solidFill>
              </a:rPr>
              <a:t>- De krachtveldanalyse </a:t>
            </a:r>
          </a:p>
          <a:p>
            <a:pPr marL="0" indent="0">
              <a:buNone/>
            </a:pPr>
            <a:endParaRPr lang="nl-NL" sz="1800" dirty="0">
              <a:solidFill>
                <a:srgbClr val="000000"/>
              </a:solidFill>
            </a:endParaRPr>
          </a:p>
        </p:txBody>
      </p:sp>
    </p:spTree>
    <p:extLst>
      <p:ext uri="{BB962C8B-B14F-4D97-AF65-F5344CB8AC3E}">
        <p14:creationId xmlns:p14="http://schemas.microsoft.com/office/powerpoint/2010/main" val="2866947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E3389E-8EF1-4E3F-99A1-713B4A17C862}"/>
              </a:ext>
            </a:extLst>
          </p:cNvPr>
          <p:cNvSpPr>
            <a:spLocks noGrp="1"/>
          </p:cNvSpPr>
          <p:nvPr>
            <p:ph type="title"/>
          </p:nvPr>
        </p:nvSpPr>
        <p:spPr>
          <a:xfrm>
            <a:off x="274319" y="2048951"/>
            <a:ext cx="4655154" cy="2760098"/>
          </a:xfrm>
        </p:spPr>
        <p:txBody>
          <a:bodyPr>
            <a:normAutofit/>
          </a:bodyPr>
          <a:lstStyle/>
          <a:p>
            <a:r>
              <a:rPr lang="nl-NL" dirty="0">
                <a:solidFill>
                  <a:srgbClr val="FFFFFF"/>
                </a:solidFill>
              </a:rPr>
              <a:t>Hoofdstuk 12</a:t>
            </a:r>
            <a:br>
              <a:rPr lang="nl-NL" dirty="0">
                <a:solidFill>
                  <a:srgbClr val="FFFFFF"/>
                </a:solidFill>
              </a:rPr>
            </a:br>
            <a:r>
              <a:rPr lang="nl-NL" sz="3200" dirty="0">
                <a:solidFill>
                  <a:srgbClr val="FFFFFF"/>
                </a:solidFill>
              </a:rPr>
              <a:t>Ervaringsdeskundigheid</a:t>
            </a:r>
            <a:endParaRPr lang="nl-NL" dirty="0">
              <a:solidFill>
                <a:srgbClr val="FFFFFF"/>
              </a:solidFill>
            </a:endParaRPr>
          </a:p>
        </p:txBody>
      </p:sp>
      <p:sp>
        <p:nvSpPr>
          <p:cNvPr id="3" name="Tijdelijke aanduiding voor inhoud 2">
            <a:extLst>
              <a:ext uri="{FF2B5EF4-FFF2-40B4-BE49-F238E27FC236}">
                <a16:creationId xmlns:a16="http://schemas.microsoft.com/office/drawing/2014/main" id="{73405486-6717-4336-B245-0FF6AAC8F551}"/>
              </a:ext>
            </a:extLst>
          </p:cNvPr>
          <p:cNvSpPr>
            <a:spLocks noGrp="1"/>
          </p:cNvSpPr>
          <p:nvPr>
            <p:ph idx="1"/>
          </p:nvPr>
        </p:nvSpPr>
        <p:spPr>
          <a:xfrm>
            <a:off x="6090574" y="122547"/>
            <a:ext cx="5306084" cy="6570483"/>
          </a:xfrm>
        </p:spPr>
        <p:txBody>
          <a:bodyPr anchor="ctr">
            <a:normAutofit fontScale="70000" lnSpcReduction="20000"/>
          </a:bodyPr>
          <a:lstStyle/>
          <a:p>
            <a:pPr marL="0" indent="0">
              <a:buNone/>
            </a:pPr>
            <a:r>
              <a:rPr lang="nl-NL" sz="2200" b="1" dirty="0">
                <a:solidFill>
                  <a:srgbClr val="000000"/>
                </a:solidFill>
              </a:rPr>
              <a:t>Mogelijkheden van de cliënt</a:t>
            </a:r>
          </a:p>
          <a:p>
            <a:pPr marL="0" indent="0">
              <a:buNone/>
            </a:pPr>
            <a:r>
              <a:rPr lang="nl-NL" sz="1900" dirty="0">
                <a:solidFill>
                  <a:srgbClr val="000000"/>
                </a:solidFill>
              </a:rPr>
              <a:t>Ontdekken van eigen mogelijkheden </a:t>
            </a:r>
          </a:p>
          <a:p>
            <a:pPr marL="0" indent="0">
              <a:buNone/>
            </a:pPr>
            <a:r>
              <a:rPr lang="nl-NL" sz="1900" dirty="0">
                <a:solidFill>
                  <a:srgbClr val="000000"/>
                </a:solidFill>
              </a:rPr>
              <a:t>Veilig uitproberen</a:t>
            </a:r>
          </a:p>
          <a:p>
            <a:pPr marL="0" indent="0">
              <a:buNone/>
            </a:pPr>
            <a:endParaRPr lang="nl-NL" sz="2200" dirty="0">
              <a:solidFill>
                <a:srgbClr val="000000"/>
              </a:solidFill>
            </a:endParaRPr>
          </a:p>
          <a:p>
            <a:pPr marL="0" indent="0">
              <a:buNone/>
            </a:pPr>
            <a:r>
              <a:rPr lang="nl-NL" sz="2200" b="1" dirty="0">
                <a:solidFill>
                  <a:srgbClr val="000000"/>
                </a:solidFill>
              </a:rPr>
              <a:t>Kwaliteit van leven</a:t>
            </a:r>
          </a:p>
          <a:p>
            <a:pPr marL="0" indent="0">
              <a:buNone/>
            </a:pPr>
            <a:r>
              <a:rPr lang="nl-NL" sz="1900" dirty="0">
                <a:solidFill>
                  <a:srgbClr val="000000"/>
                </a:solidFill>
              </a:rPr>
              <a:t>Iemand moet zich zowel lichamelijk als geestelijk goed voelen</a:t>
            </a:r>
          </a:p>
          <a:p>
            <a:pPr marL="0" indent="0">
              <a:buNone/>
            </a:pPr>
            <a:r>
              <a:rPr lang="nl-NL" sz="1900" dirty="0">
                <a:solidFill>
                  <a:srgbClr val="000000"/>
                </a:solidFill>
              </a:rPr>
              <a:t>Iemand heeft zinvolle sociale relaties</a:t>
            </a:r>
          </a:p>
          <a:p>
            <a:pPr marL="0" indent="0">
              <a:buNone/>
            </a:pPr>
            <a:endParaRPr lang="nl-NL" sz="2200" dirty="0">
              <a:solidFill>
                <a:srgbClr val="000000"/>
              </a:solidFill>
            </a:endParaRPr>
          </a:p>
          <a:p>
            <a:pPr marL="0" indent="0">
              <a:buNone/>
            </a:pPr>
            <a:r>
              <a:rPr lang="nl-NL" sz="2200" b="1" dirty="0">
                <a:solidFill>
                  <a:srgbClr val="000000"/>
                </a:solidFill>
              </a:rPr>
              <a:t>Autonomie</a:t>
            </a:r>
          </a:p>
          <a:p>
            <a:pPr marL="0" indent="0">
              <a:buNone/>
            </a:pPr>
            <a:r>
              <a:rPr lang="nl-NL" sz="1900" dirty="0">
                <a:solidFill>
                  <a:srgbClr val="000000"/>
                </a:solidFill>
              </a:rPr>
              <a:t>Niet autonoom kunnen of willen zijn</a:t>
            </a:r>
          </a:p>
          <a:p>
            <a:pPr marL="0" indent="0">
              <a:buNone/>
            </a:pPr>
            <a:r>
              <a:rPr lang="nl-NL" sz="1900" dirty="0">
                <a:solidFill>
                  <a:srgbClr val="000000"/>
                </a:solidFill>
              </a:rPr>
              <a:t>Sociaal netwerk</a:t>
            </a:r>
          </a:p>
          <a:p>
            <a:pPr marL="0" indent="0">
              <a:buNone/>
            </a:pPr>
            <a:endParaRPr lang="nl-NL" sz="2200" dirty="0">
              <a:solidFill>
                <a:srgbClr val="000000"/>
              </a:solidFill>
            </a:endParaRPr>
          </a:p>
          <a:p>
            <a:pPr marL="0" indent="0">
              <a:buNone/>
            </a:pPr>
            <a:r>
              <a:rPr lang="nl-NL" sz="2200" b="1" dirty="0">
                <a:solidFill>
                  <a:srgbClr val="000000"/>
                </a:solidFill>
              </a:rPr>
              <a:t>Zelfstandigheid bevorderen</a:t>
            </a:r>
          </a:p>
          <a:p>
            <a:pPr marL="0" indent="0">
              <a:buNone/>
            </a:pPr>
            <a:r>
              <a:rPr lang="nl-NL" sz="1900" dirty="0">
                <a:solidFill>
                  <a:srgbClr val="000000"/>
                </a:solidFill>
              </a:rPr>
              <a:t>Zelfvertrouwen en zelfbeeld</a:t>
            </a:r>
          </a:p>
          <a:p>
            <a:pPr marL="0" indent="0">
              <a:buNone/>
            </a:pPr>
            <a:r>
              <a:rPr lang="nl-NL" sz="1900" dirty="0">
                <a:solidFill>
                  <a:srgbClr val="000000"/>
                </a:solidFill>
              </a:rPr>
              <a:t>Zelfvertrouwen stimuleren</a:t>
            </a:r>
          </a:p>
          <a:p>
            <a:pPr marL="0" indent="0">
              <a:buNone/>
            </a:pPr>
            <a:r>
              <a:rPr lang="nl-NL" sz="1900" dirty="0">
                <a:solidFill>
                  <a:srgbClr val="000000"/>
                </a:solidFill>
              </a:rPr>
              <a:t>Positieve benadering</a:t>
            </a:r>
          </a:p>
          <a:p>
            <a:pPr marL="0" indent="0">
              <a:buNone/>
            </a:pPr>
            <a:r>
              <a:rPr lang="nl-NL" sz="1900" dirty="0">
                <a:solidFill>
                  <a:srgbClr val="000000"/>
                </a:solidFill>
              </a:rPr>
              <a:t>Oorzaken gebrek aan zelfvertrouwen opsporen</a:t>
            </a:r>
          </a:p>
          <a:p>
            <a:pPr marL="0" indent="0">
              <a:buNone/>
            </a:pPr>
            <a:r>
              <a:rPr lang="nl-NL" sz="1900" dirty="0">
                <a:solidFill>
                  <a:srgbClr val="000000"/>
                </a:solidFill>
              </a:rPr>
              <a:t>Accepteren van minder goede eigenschappen</a:t>
            </a:r>
          </a:p>
          <a:p>
            <a:pPr marL="0" indent="0">
              <a:buNone/>
            </a:pPr>
            <a:endParaRPr lang="nl-NL" sz="2000" b="1" dirty="0">
              <a:solidFill>
                <a:srgbClr val="000000"/>
              </a:solidFill>
            </a:endParaRPr>
          </a:p>
        </p:txBody>
      </p:sp>
    </p:spTree>
    <p:extLst>
      <p:ext uri="{BB962C8B-B14F-4D97-AF65-F5344CB8AC3E}">
        <p14:creationId xmlns:p14="http://schemas.microsoft.com/office/powerpoint/2010/main" val="3197678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F3E82E-7EA3-4BFC-A443-C2502797AF5A}"/>
              </a:ext>
            </a:extLst>
          </p:cNvPr>
          <p:cNvSpPr>
            <a:spLocks noGrp="1"/>
          </p:cNvSpPr>
          <p:nvPr>
            <p:ph type="title"/>
          </p:nvPr>
        </p:nvSpPr>
        <p:spPr>
          <a:xfrm>
            <a:off x="640079" y="2053641"/>
            <a:ext cx="3669161" cy="2760098"/>
          </a:xfrm>
        </p:spPr>
        <p:txBody>
          <a:bodyPr>
            <a:normAutofit/>
          </a:bodyPr>
          <a:lstStyle/>
          <a:p>
            <a:r>
              <a:rPr lang="nl-NL" sz="2800" dirty="0">
                <a:solidFill>
                  <a:srgbClr val="FFFFFF"/>
                </a:solidFill>
              </a:rPr>
              <a:t>Hoofdstuk 12</a:t>
            </a:r>
            <a:br>
              <a:rPr lang="nl-NL" sz="2800" dirty="0">
                <a:solidFill>
                  <a:srgbClr val="FFFFFF"/>
                </a:solidFill>
              </a:rPr>
            </a:br>
            <a:r>
              <a:rPr lang="nl-NL" sz="2800" dirty="0">
                <a:solidFill>
                  <a:srgbClr val="FFFFFF"/>
                </a:solidFill>
              </a:rPr>
              <a:t>Ervaringsdeskundigheid</a:t>
            </a:r>
          </a:p>
        </p:txBody>
      </p:sp>
      <p:sp>
        <p:nvSpPr>
          <p:cNvPr id="3" name="Tijdelijke aanduiding voor inhoud 2">
            <a:extLst>
              <a:ext uri="{FF2B5EF4-FFF2-40B4-BE49-F238E27FC236}">
                <a16:creationId xmlns:a16="http://schemas.microsoft.com/office/drawing/2014/main" id="{EF997793-AF00-43E5-9B87-30C6ACE8E9C7}"/>
              </a:ext>
            </a:extLst>
          </p:cNvPr>
          <p:cNvSpPr>
            <a:spLocks noGrp="1"/>
          </p:cNvSpPr>
          <p:nvPr>
            <p:ph idx="1"/>
          </p:nvPr>
        </p:nvSpPr>
        <p:spPr>
          <a:xfrm>
            <a:off x="6090574" y="801866"/>
            <a:ext cx="5306084" cy="5230634"/>
          </a:xfrm>
        </p:spPr>
        <p:txBody>
          <a:bodyPr anchor="ctr">
            <a:normAutofit/>
          </a:bodyPr>
          <a:lstStyle/>
          <a:p>
            <a:pPr marL="0" indent="0">
              <a:buNone/>
            </a:pPr>
            <a:endParaRPr lang="nl-NL" sz="2400" dirty="0">
              <a:solidFill>
                <a:srgbClr val="000000"/>
              </a:solidFill>
              <a:hlinkClick r:id="rId2"/>
            </a:endParaRPr>
          </a:p>
          <a:p>
            <a:endParaRPr lang="nl-NL" sz="2400" dirty="0">
              <a:solidFill>
                <a:srgbClr val="000000"/>
              </a:solidFill>
            </a:endParaRPr>
          </a:p>
        </p:txBody>
      </p:sp>
      <p:sp>
        <p:nvSpPr>
          <p:cNvPr id="6" name="Tekstvak 5">
            <a:extLst>
              <a:ext uri="{FF2B5EF4-FFF2-40B4-BE49-F238E27FC236}">
                <a16:creationId xmlns:a16="http://schemas.microsoft.com/office/drawing/2014/main" id="{6435D10E-32D3-47BA-8FE2-6E91A2B70019}"/>
              </a:ext>
            </a:extLst>
          </p:cNvPr>
          <p:cNvSpPr txBox="1"/>
          <p:nvPr/>
        </p:nvSpPr>
        <p:spPr>
          <a:xfrm>
            <a:off x="5547420" y="1508185"/>
            <a:ext cx="5050613" cy="4524315"/>
          </a:xfrm>
          <a:prstGeom prst="rect">
            <a:avLst/>
          </a:prstGeom>
          <a:noFill/>
        </p:spPr>
        <p:txBody>
          <a:bodyPr wrap="none" rtlCol="0">
            <a:spAutoFit/>
          </a:bodyPr>
          <a:lstStyle/>
          <a:p>
            <a:pPr marL="285750" indent="-285750">
              <a:buFont typeface="Arial" panose="020B0604020202020204" pitchFamily="34" charset="0"/>
              <a:buChar char="•"/>
            </a:pPr>
            <a:r>
              <a:rPr lang="nl-NL" dirty="0"/>
              <a:t>Meerwaarde ervaringsdeskundigheid</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dirty="0"/>
              <a:t>Empowerment</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dirty="0"/>
              <a:t>Deskundig zijn m.b.t. het leven met een ziekte</a:t>
            </a:r>
          </a:p>
          <a:p>
            <a:endParaRPr lang="nl-NL" dirty="0"/>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dirty="0"/>
              <a:t>Effectieve gedragingen </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dirty="0"/>
              <a:t>Overvraging + gevolgen</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dirty="0"/>
              <a:t>Kunnen en aankunnen</a:t>
            </a:r>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nl-NL" dirty="0"/>
              <a:t>Wanneer de ontwikkeling niet vanzelfsprekend is</a:t>
            </a:r>
          </a:p>
          <a:p>
            <a:pPr marL="285750" indent="-285750">
              <a:buFont typeface="Arial" panose="020B0604020202020204" pitchFamily="34" charset="0"/>
              <a:buChar char="•"/>
            </a:pPr>
            <a:endParaRPr lang="nl-NL" dirty="0"/>
          </a:p>
        </p:txBody>
      </p:sp>
    </p:spTree>
    <p:extLst>
      <p:ext uri="{BB962C8B-B14F-4D97-AF65-F5344CB8AC3E}">
        <p14:creationId xmlns:p14="http://schemas.microsoft.com/office/powerpoint/2010/main" val="506169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9CE737-D043-40BD-AFB6-5A8014DA72F2}"/>
              </a:ext>
            </a:extLst>
          </p:cNvPr>
          <p:cNvSpPr>
            <a:spLocks noGrp="1"/>
          </p:cNvSpPr>
          <p:nvPr>
            <p:ph type="title"/>
          </p:nvPr>
        </p:nvSpPr>
        <p:spPr>
          <a:xfrm>
            <a:off x="640079" y="2053641"/>
            <a:ext cx="3669161" cy="2760098"/>
          </a:xfrm>
        </p:spPr>
        <p:txBody>
          <a:bodyPr>
            <a:normAutofit/>
          </a:bodyPr>
          <a:lstStyle/>
          <a:p>
            <a:r>
              <a:rPr lang="nl-NL" dirty="0">
                <a:solidFill>
                  <a:srgbClr val="FFFFFF"/>
                </a:solidFill>
              </a:rPr>
              <a:t>Hoofdstuk 13</a:t>
            </a:r>
            <a:br>
              <a:rPr lang="nl-NL">
                <a:solidFill>
                  <a:srgbClr val="FFFFFF"/>
                </a:solidFill>
              </a:rPr>
            </a:br>
            <a:r>
              <a:rPr lang="nl-NL" sz="3200">
                <a:solidFill>
                  <a:srgbClr val="FFFFFF"/>
                </a:solidFill>
              </a:rPr>
              <a:t>Cliënt in zijn kracht </a:t>
            </a:r>
            <a:r>
              <a:rPr lang="nl-NL">
                <a:solidFill>
                  <a:srgbClr val="FFFFFF"/>
                </a:solidFill>
              </a:rPr>
              <a:t> </a:t>
            </a:r>
            <a:endParaRPr lang="nl-NL" dirty="0">
              <a:solidFill>
                <a:srgbClr val="FFFFFF"/>
              </a:solidFill>
            </a:endParaRPr>
          </a:p>
        </p:txBody>
      </p:sp>
      <p:sp>
        <p:nvSpPr>
          <p:cNvPr id="3" name="Tijdelijke aanduiding voor inhoud 2">
            <a:extLst>
              <a:ext uri="{FF2B5EF4-FFF2-40B4-BE49-F238E27FC236}">
                <a16:creationId xmlns:a16="http://schemas.microsoft.com/office/drawing/2014/main" id="{F6A0BEAE-0F5F-4C89-8A22-CD080A96DB6B}"/>
              </a:ext>
            </a:extLst>
          </p:cNvPr>
          <p:cNvSpPr>
            <a:spLocks noGrp="1"/>
          </p:cNvSpPr>
          <p:nvPr>
            <p:ph idx="1"/>
          </p:nvPr>
        </p:nvSpPr>
        <p:spPr>
          <a:xfrm>
            <a:off x="5311471" y="585036"/>
            <a:ext cx="6240450" cy="5920032"/>
          </a:xfrm>
        </p:spPr>
        <p:txBody>
          <a:bodyPr anchor="ctr">
            <a:normAutofit fontScale="55000" lnSpcReduction="20000"/>
          </a:bodyPr>
          <a:lstStyle/>
          <a:p>
            <a:pPr marL="0" indent="0">
              <a:buNone/>
            </a:pPr>
            <a:r>
              <a:rPr lang="nl-NL" sz="2400" b="1" dirty="0">
                <a:solidFill>
                  <a:srgbClr val="000000"/>
                </a:solidFill>
              </a:rPr>
              <a:t>Empowerment</a:t>
            </a:r>
          </a:p>
          <a:p>
            <a:endParaRPr lang="nl-NL" sz="2400" dirty="0">
              <a:solidFill>
                <a:srgbClr val="000000"/>
              </a:solidFill>
            </a:endParaRPr>
          </a:p>
          <a:p>
            <a:pPr marL="0" indent="0">
              <a:buNone/>
            </a:pPr>
            <a:r>
              <a:rPr lang="nl-NL" sz="2400" b="1" dirty="0">
                <a:solidFill>
                  <a:srgbClr val="000000"/>
                </a:solidFill>
              </a:rPr>
              <a:t>Sociaal</a:t>
            </a:r>
            <a:r>
              <a:rPr lang="nl-NL" sz="2400" dirty="0">
                <a:solidFill>
                  <a:srgbClr val="000000"/>
                </a:solidFill>
              </a:rPr>
              <a:t> </a:t>
            </a:r>
            <a:r>
              <a:rPr lang="nl-NL" sz="2400" b="1" dirty="0">
                <a:solidFill>
                  <a:srgbClr val="000000"/>
                </a:solidFill>
              </a:rPr>
              <a:t>netwerk</a:t>
            </a:r>
          </a:p>
          <a:p>
            <a:pPr marL="0" indent="0">
              <a:buNone/>
            </a:pPr>
            <a:r>
              <a:rPr lang="nl-NL" sz="2400" dirty="0">
                <a:solidFill>
                  <a:srgbClr val="000000"/>
                </a:solidFill>
              </a:rPr>
              <a:t>Netwerkontwikkeling</a:t>
            </a:r>
          </a:p>
          <a:p>
            <a:pPr marL="0" indent="0">
              <a:buNone/>
            </a:pPr>
            <a:r>
              <a:rPr lang="nl-NL" sz="2400" dirty="0">
                <a:solidFill>
                  <a:srgbClr val="000000"/>
                </a:solidFill>
              </a:rPr>
              <a:t>Betrekken van familie in de begeleiding</a:t>
            </a:r>
          </a:p>
          <a:p>
            <a:pPr marL="0" indent="0">
              <a:buNone/>
            </a:pPr>
            <a:endParaRPr lang="nl-NL" sz="2400" dirty="0">
              <a:solidFill>
                <a:srgbClr val="000000"/>
              </a:solidFill>
            </a:endParaRPr>
          </a:p>
          <a:p>
            <a:pPr marL="0" indent="0">
              <a:buNone/>
            </a:pPr>
            <a:r>
              <a:rPr lang="nl-NL" sz="2400" b="1" dirty="0">
                <a:solidFill>
                  <a:srgbClr val="000000"/>
                </a:solidFill>
              </a:rPr>
              <a:t>Motiveren</a:t>
            </a:r>
            <a:r>
              <a:rPr lang="nl-NL" sz="2400" dirty="0">
                <a:solidFill>
                  <a:srgbClr val="000000"/>
                </a:solidFill>
              </a:rPr>
              <a:t> </a:t>
            </a:r>
            <a:r>
              <a:rPr lang="nl-NL" sz="2400" b="1" dirty="0">
                <a:solidFill>
                  <a:srgbClr val="000000"/>
                </a:solidFill>
              </a:rPr>
              <a:t>en</a:t>
            </a:r>
            <a:r>
              <a:rPr lang="nl-NL" sz="2400" dirty="0">
                <a:solidFill>
                  <a:srgbClr val="000000"/>
                </a:solidFill>
              </a:rPr>
              <a:t> </a:t>
            </a:r>
            <a:r>
              <a:rPr lang="nl-NL" sz="2400" b="1" dirty="0">
                <a:solidFill>
                  <a:srgbClr val="000000"/>
                </a:solidFill>
              </a:rPr>
              <a:t>stimuleren</a:t>
            </a:r>
          </a:p>
          <a:p>
            <a:pPr marL="0" indent="0">
              <a:buNone/>
            </a:pPr>
            <a:r>
              <a:rPr lang="nl-NL" sz="2400" dirty="0">
                <a:solidFill>
                  <a:srgbClr val="000000"/>
                </a:solidFill>
              </a:rPr>
              <a:t>Door? Wat denken jullie?</a:t>
            </a:r>
          </a:p>
          <a:p>
            <a:pPr marL="0" indent="0">
              <a:buNone/>
            </a:pPr>
            <a:endParaRPr lang="nl-NL" sz="2400" dirty="0">
              <a:solidFill>
                <a:srgbClr val="000000"/>
              </a:solidFill>
            </a:endParaRPr>
          </a:p>
          <a:p>
            <a:pPr marL="0" indent="0">
              <a:buNone/>
            </a:pPr>
            <a:r>
              <a:rPr lang="nl-NL" sz="2400" b="1" dirty="0">
                <a:solidFill>
                  <a:srgbClr val="000000"/>
                </a:solidFill>
              </a:rPr>
              <a:t>Aansluiten</a:t>
            </a:r>
            <a:r>
              <a:rPr lang="nl-NL" sz="2400" dirty="0">
                <a:solidFill>
                  <a:srgbClr val="000000"/>
                </a:solidFill>
              </a:rPr>
              <a:t> </a:t>
            </a:r>
            <a:r>
              <a:rPr lang="nl-NL" sz="2400" b="1" dirty="0">
                <a:solidFill>
                  <a:srgbClr val="000000"/>
                </a:solidFill>
              </a:rPr>
              <a:t>bij de behoefte van de cliënt</a:t>
            </a:r>
          </a:p>
          <a:p>
            <a:pPr marL="0" indent="0">
              <a:buNone/>
            </a:pPr>
            <a:r>
              <a:rPr lang="nl-NL" sz="2400" dirty="0">
                <a:solidFill>
                  <a:srgbClr val="000000"/>
                </a:solidFill>
              </a:rPr>
              <a:t>De cliënt bepaalt</a:t>
            </a:r>
          </a:p>
          <a:p>
            <a:pPr marL="0" indent="0">
              <a:buNone/>
            </a:pPr>
            <a:r>
              <a:rPr lang="nl-NL" sz="2400" dirty="0">
                <a:solidFill>
                  <a:srgbClr val="000000"/>
                </a:solidFill>
              </a:rPr>
              <a:t>Piramide van Maslow</a:t>
            </a:r>
          </a:p>
          <a:p>
            <a:pPr marL="0" indent="0">
              <a:buNone/>
            </a:pPr>
            <a:endParaRPr lang="nl-NL" sz="2400" dirty="0">
              <a:solidFill>
                <a:srgbClr val="000000"/>
              </a:solidFill>
            </a:endParaRPr>
          </a:p>
          <a:p>
            <a:pPr marL="0" indent="0">
              <a:buNone/>
            </a:pPr>
            <a:r>
              <a:rPr lang="nl-NL" sz="2200" b="1" dirty="0"/>
              <a:t>De zelfbeschikkingstheorie van Ryan &amp; Deci</a:t>
            </a:r>
            <a:r>
              <a:rPr lang="nl-NL" dirty="0"/>
              <a:t> </a:t>
            </a:r>
            <a:endParaRPr lang="nl-NL" sz="2400" dirty="0">
              <a:solidFill>
                <a:srgbClr val="000000"/>
              </a:solidFill>
            </a:endParaRPr>
          </a:p>
          <a:p>
            <a:pPr marL="0" indent="0">
              <a:buNone/>
            </a:pPr>
            <a:r>
              <a:rPr lang="nl-NL" sz="2400" dirty="0">
                <a:solidFill>
                  <a:srgbClr val="000000"/>
                </a:solidFill>
              </a:rPr>
              <a:t>Competentie</a:t>
            </a:r>
          </a:p>
          <a:p>
            <a:pPr marL="0" indent="0">
              <a:buNone/>
            </a:pPr>
            <a:r>
              <a:rPr lang="nl-NL" sz="2400" dirty="0">
                <a:solidFill>
                  <a:srgbClr val="000000"/>
                </a:solidFill>
              </a:rPr>
              <a:t>Autonomie</a:t>
            </a:r>
          </a:p>
          <a:p>
            <a:pPr marL="0" indent="0">
              <a:buNone/>
            </a:pPr>
            <a:r>
              <a:rPr lang="nl-NL" sz="2400" dirty="0">
                <a:solidFill>
                  <a:srgbClr val="000000"/>
                </a:solidFill>
              </a:rPr>
              <a:t>Verbondenheid </a:t>
            </a:r>
          </a:p>
          <a:p>
            <a:endParaRPr lang="nl-NL" sz="2400" dirty="0">
              <a:solidFill>
                <a:srgbClr val="000000"/>
              </a:solidFill>
            </a:endParaRPr>
          </a:p>
        </p:txBody>
      </p:sp>
    </p:spTree>
    <p:extLst>
      <p:ext uri="{BB962C8B-B14F-4D97-AF65-F5344CB8AC3E}">
        <p14:creationId xmlns:p14="http://schemas.microsoft.com/office/powerpoint/2010/main" val="2501375953"/>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1429BF1A67E641B09F2EAAF27E91D3" ma:contentTypeVersion="13" ma:contentTypeDescription="Een nieuw document maken." ma:contentTypeScope="" ma:versionID="5748224ff10b4fea33270d440e7d9d60">
  <xsd:schema xmlns:xsd="http://www.w3.org/2001/XMLSchema" xmlns:xs="http://www.w3.org/2001/XMLSchema" xmlns:p="http://schemas.microsoft.com/office/2006/metadata/properties" xmlns:ns3="ee5ad45f-5c26-4269-94b9-a38f6ca33220" xmlns:ns4="f0c2a196-fb86-4a80-b53b-494531e97d44" targetNamespace="http://schemas.microsoft.com/office/2006/metadata/properties" ma:root="true" ma:fieldsID="5ff6d6999ffd953ae8447d3a8b8fe2ed" ns3:_="" ns4:_="">
    <xsd:import namespace="ee5ad45f-5c26-4269-94b9-a38f6ca33220"/>
    <xsd:import namespace="f0c2a196-fb86-4a80-b53b-494531e97d4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AutoKeyPoints" minOccurs="0"/>
                <xsd:element ref="ns3:MediaServiceKeyPoint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e5ad45f-5c26-4269-94b9-a38f6ca3322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0c2a196-fb86-4a80-b53b-494531e97d44" elementFormDefault="qualified">
    <xsd:import namespace="http://schemas.microsoft.com/office/2006/documentManagement/types"/>
    <xsd:import namespace="http://schemas.microsoft.com/office/infopath/2007/PartnerControls"/>
    <xsd:element name="SharedWithUsers" ma:index="15"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Gedeeld met details" ma:internalName="SharedWithDetails" ma:readOnly="true">
      <xsd:simpleType>
        <xsd:restriction base="dms:Note">
          <xsd:maxLength value="255"/>
        </xsd:restriction>
      </xsd:simpleType>
    </xsd:element>
    <xsd:element name="SharingHintHash" ma:index="17" nillable="true" ma:displayName="Hint-hash dele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E4BDDB6-60B0-4A0E-8F3D-A5BC2E67D72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e5ad45f-5c26-4269-94b9-a38f6ca33220"/>
    <ds:schemaRef ds:uri="f0c2a196-fb86-4a80-b53b-494531e97d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F9FA00D-C9B6-4144-B5B9-EA59867536C5}">
  <ds:schemaRefs>
    <ds:schemaRef ds:uri="http://schemas.microsoft.com/sharepoint/v3/contenttype/forms"/>
  </ds:schemaRefs>
</ds:datastoreItem>
</file>

<file path=customXml/itemProps3.xml><?xml version="1.0" encoding="utf-8"?>
<ds:datastoreItem xmlns:ds="http://schemas.openxmlformats.org/officeDocument/2006/customXml" ds:itemID="{CD47A408-20DC-4155-A75E-9D8F1DCFB42E}">
  <ds:schemaRefs>
    <ds:schemaRef ds:uri="http://www.w3.org/XML/1998/namespace"/>
    <ds:schemaRef ds:uri="f0c2a196-fb86-4a80-b53b-494531e97d44"/>
    <ds:schemaRef ds:uri="http://purl.org/dc/dcmitype/"/>
    <ds:schemaRef ds:uri="http://schemas.openxmlformats.org/package/2006/metadata/core-properties"/>
    <ds:schemaRef ds:uri="ee5ad45f-5c26-4269-94b9-a38f6ca33220"/>
    <ds:schemaRef ds:uri="http://schemas.microsoft.com/office/infopath/2007/PartnerControls"/>
    <ds:schemaRef ds:uri="http://purl.org/dc/elements/1.1/"/>
    <ds:schemaRef ds:uri="http://schemas.microsoft.com/office/2006/documentManagement/type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110</TotalTime>
  <Words>484</Words>
  <Application>Microsoft Office PowerPoint</Application>
  <PresentationFormat>Breedbeeld</PresentationFormat>
  <Paragraphs>156</Paragraphs>
  <Slides>17</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17</vt:i4>
      </vt:variant>
    </vt:vector>
  </HeadingPairs>
  <TitlesOfParts>
    <vt:vector size="23" baseType="lpstr">
      <vt:lpstr>Agency FB</vt:lpstr>
      <vt:lpstr>Arial</vt:lpstr>
      <vt:lpstr>Calibri Light</vt:lpstr>
      <vt:lpstr>Rockwell</vt:lpstr>
      <vt:lpstr>Wingdings</vt:lpstr>
      <vt:lpstr>Atlas</vt:lpstr>
      <vt:lpstr>EXPRESSIEF TALENT </vt:lpstr>
      <vt:lpstr>Terugblik opstart/vorige les</vt:lpstr>
      <vt:lpstr> foto uit het raam + deze omzetten naar een activiteit voor de doelgroep   </vt:lpstr>
      <vt:lpstr>Vandaag</vt:lpstr>
      <vt:lpstr>Hoofdstuk 10 – onderzoeken en sturen van de groep</vt:lpstr>
      <vt:lpstr>Hoofdstuk 10 Onderzoeken en sturen van de groep</vt:lpstr>
      <vt:lpstr>Hoofdstuk 12 Ervaringsdeskundigheid</vt:lpstr>
      <vt:lpstr>Hoofdstuk 12 Ervaringsdeskundigheid</vt:lpstr>
      <vt:lpstr>Hoofdstuk 13 Cliënt in zijn kracht  </vt:lpstr>
      <vt:lpstr>Hoofstuk 14 Interventietechnieken</vt:lpstr>
      <vt:lpstr>Hoofstuk 14 Interventietechnieken</vt:lpstr>
      <vt:lpstr>Creatieve opdracht :  ANIMATIE </vt:lpstr>
      <vt:lpstr>Je gaat je verdiepen in het fenomeen animatie/stopmotion   om uitdelijk zelf een animatie/stopmotion film te kunnen maken </vt:lpstr>
      <vt:lpstr>ANIMATIE</vt:lpstr>
      <vt:lpstr>VERHAAL</vt:lpstr>
      <vt:lpstr>Maak nu zelf een animatie</vt:lpstr>
      <vt:lpstr>HEEL VEEL PLEZIER!!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EXPRESSIEF TALENT</dc:title>
  <dc:creator>Dana Wolters</dc:creator>
  <cp:lastModifiedBy>Mariëlle  Huisman</cp:lastModifiedBy>
  <cp:revision>366</cp:revision>
  <dcterms:created xsi:type="dcterms:W3CDTF">2020-09-24T12:58:10Z</dcterms:created>
  <dcterms:modified xsi:type="dcterms:W3CDTF">2020-10-16T12:49:30Z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0x0101003C1429BF1A67E641B09F2EAAF27E91D3</vt:lpwstr>
  </property>
</Properties>
</file>